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9" r:id="rId16"/>
    <p:sldId id="268"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Georgia" panose="02040502050405020303" pitchFamily="18" charset="0"/>
      <p:regular r:id="rId39"/>
      <p:bold r:id="rId40"/>
      <p:italic r:id="rId41"/>
      <p:boldItalic r:id="rId42"/>
    </p:embeddedFont>
    <p:embeddedFont>
      <p:font typeface="Open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EF960B-A620-4A8D-8A74-999275C48B23}">
  <a:tblStyle styleId="{35EF960B-A620-4A8D-8A74-999275C48B2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c6326d71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8c6326d71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c6326d718_1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8c6326d718_1_4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c6326d718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8c6326d718_1_4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c6326d718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8c6326d718_1_5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e5d1e5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8e5d1e5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c6326d718_1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8c6326d718_1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c6326d718_1_6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8c6326d718_1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c6326d718_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8c6326d718_1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c6326d718_1_1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8c6326d718_1_1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6326d718_1_7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8c6326d718_1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c6326d718_1_8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8c6326d718_1_8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c6326d7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 about the different Radio Technologies from 19th century!</a:t>
            </a:r>
            <a:endParaRPr/>
          </a:p>
          <a:p>
            <a:pPr marL="0" lvl="0" indent="0" algn="l" rtl="0">
              <a:spcBef>
                <a:spcPts val="0"/>
              </a:spcBef>
              <a:spcAft>
                <a:spcPts val="0"/>
              </a:spcAft>
              <a:buNone/>
            </a:pPr>
            <a:r>
              <a:rPr lang="en-GB"/>
              <a:t>Discuss brief about what an onshore and offshore communication is!</a:t>
            </a:r>
            <a:endParaRPr/>
          </a:p>
          <a:p>
            <a:pPr marL="0" lvl="0" indent="0" algn="l" rtl="0">
              <a:spcBef>
                <a:spcPts val="0"/>
              </a:spcBef>
              <a:spcAft>
                <a:spcPts val="0"/>
              </a:spcAft>
              <a:buNone/>
            </a:pPr>
            <a:r>
              <a:rPr lang="en-GB"/>
              <a:t>Explain about Maritime communications explaining the legacy systems!</a:t>
            </a:r>
            <a:endParaRPr/>
          </a:p>
          <a:p>
            <a:pPr marL="0" lvl="0" indent="0" algn="l" rtl="0">
              <a:spcBef>
                <a:spcPts val="0"/>
              </a:spcBef>
              <a:spcAft>
                <a:spcPts val="0"/>
              </a:spcAft>
              <a:buNone/>
            </a:pPr>
            <a:r>
              <a:rPr lang="en-GB"/>
              <a:t>Radio Act 1912!</a:t>
            </a:r>
            <a:endParaRPr/>
          </a:p>
          <a:p>
            <a:pPr marL="0" lvl="0" indent="0" algn="l" rtl="0">
              <a:spcBef>
                <a:spcPts val="0"/>
              </a:spcBef>
              <a:spcAft>
                <a:spcPts val="0"/>
              </a:spcAft>
              <a:buNone/>
            </a:pPr>
            <a:r>
              <a:rPr lang="en-GB"/>
              <a:t>What is the cellular range for maritime communication and why its limited to certain range!</a:t>
            </a:r>
            <a:endParaRPr/>
          </a:p>
          <a:p>
            <a:pPr marL="0" lvl="0" indent="0" algn="l" rtl="0">
              <a:spcBef>
                <a:spcPts val="0"/>
              </a:spcBef>
              <a:spcAft>
                <a:spcPts val="0"/>
              </a:spcAft>
              <a:buNone/>
            </a:pPr>
            <a:r>
              <a:rPr lang="en-GB"/>
              <a:t>Explain about the long range communication and how this works by explaining  the Marine communication scenario! </a:t>
            </a:r>
            <a:endParaRPr/>
          </a:p>
          <a:p>
            <a:pPr marL="0" lvl="0" indent="0" algn="l" rtl="0">
              <a:spcBef>
                <a:spcPts val="0"/>
              </a:spcBef>
              <a:spcAft>
                <a:spcPts val="0"/>
              </a:spcAft>
              <a:buNone/>
            </a:pPr>
            <a:r>
              <a:rPr lang="en-GB"/>
              <a:t>Explain the disadvantages of the legacy systems and how this issue can be resolved!</a:t>
            </a:r>
            <a:endParaRPr/>
          </a:p>
          <a:p>
            <a:pPr marL="0" lvl="0" indent="0" algn="l" rtl="0">
              <a:spcBef>
                <a:spcPts val="0"/>
              </a:spcBef>
              <a:spcAft>
                <a:spcPts val="0"/>
              </a:spcAft>
              <a:buNone/>
            </a:pPr>
            <a:r>
              <a:rPr lang="en-GB"/>
              <a:t>Explaining the facts about the issue….. explain the problem statement through which the issue can be resolved…… and theoretical explanation of terms related to the proposed solution i.e voip and its legacy protocols and the codecs used !</a:t>
            </a:r>
            <a:endParaRPr/>
          </a:p>
          <a:p>
            <a:pPr marL="0" lvl="0" indent="0" algn="l" rtl="0">
              <a:spcBef>
                <a:spcPts val="0"/>
              </a:spcBef>
              <a:spcAft>
                <a:spcPts val="0"/>
              </a:spcAft>
              <a:buNone/>
            </a:pPr>
            <a:r>
              <a:rPr lang="en-GB"/>
              <a:t>Explain the Network diagram in two ways how it can be placed!!!!!!!!!!!!!!!!!!!!!!!!!</a:t>
            </a:r>
            <a:endParaRPr/>
          </a:p>
          <a:p>
            <a:pPr marL="0" lvl="0" indent="0" algn="l" rtl="0">
              <a:spcBef>
                <a:spcPts val="0"/>
              </a:spcBef>
              <a:spcAft>
                <a:spcPts val="0"/>
              </a:spcAft>
              <a:buNone/>
            </a:pPr>
            <a:r>
              <a:rPr lang="en-GB"/>
              <a:t>Explain the Network Topology…………!(Packet Tracer)</a:t>
            </a:r>
            <a:endParaRPr/>
          </a:p>
          <a:p>
            <a:pPr marL="0" lvl="0" indent="0" algn="l" rtl="0">
              <a:spcBef>
                <a:spcPts val="0"/>
              </a:spcBef>
              <a:spcAft>
                <a:spcPts val="0"/>
              </a:spcAft>
              <a:buNone/>
            </a:pPr>
            <a:r>
              <a:rPr lang="en-GB"/>
              <a:t>Literature Survey- OceanNet How it has grown……..from the initial stage explaining the papers of OceanNet…………………………………….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8c6326d718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c6326d718_1_8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c6326d718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c6326d718_1_8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8c6326d718_1_8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c6326d718_1_9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c6326d718_1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6326d718_1_1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c6326d718_1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c6326d718_1_1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c6326d718_1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c6326d718_1_1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8c6326d718_1_1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c6326d718_1_1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g8c6326d718_1_13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c6326d718_1_13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c6326d718_1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c6326d718_1_17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c6326d718_1_1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c6326d718_1_20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c6326d718_1_2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c6326d718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8c6326d718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c6326d718_1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c6326d718_1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c6326d718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8c6326d718_1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c6326d718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8c6326d718_1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c6326d718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8c6326d718_1_3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c6326d718_1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8c6326d718_1_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c6326d718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8c6326d718_1_4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c6326d718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8c6326d718_1_4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2" name="Google Shape;62;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73" name="Google Shape;73;p1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1" name="Google Shape;81;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2" name="Google Shape;82;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9" name="Google Shape;89;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93" name="Google Shape;9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97" name="Google Shape;97;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2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05" name="Google Shape;105;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3"/>
        <p:cNvGrpSpPr/>
        <p:nvPr/>
      </p:nvGrpSpPr>
      <p:grpSpPr>
        <a:xfrm>
          <a:off x="0" y="0"/>
          <a:ext cx="0" cy="0"/>
          <a:chOff x="0" y="0"/>
          <a:chExt cx="0" cy="0"/>
        </a:xfrm>
      </p:grpSpPr>
      <p:sp>
        <p:nvSpPr>
          <p:cNvPr id="114" name="Google Shape;114;p2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5" name="Google Shape;115;p28"/>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16" name="Google Shape;116;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7" name="Google Shape;117;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8" name="Google Shape;11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1" name="Google Shape;121;p2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3" name="Google Shape;123;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4" name="Google Shape;124;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7" name="Google Shape;127;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8" name="Google Shape;128;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1" name="Google Shape;131;p31"/>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2" name="Google Shape;132;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3" name="Google Shape;133;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4" name="Google Shape;134;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7" name="Google Shape;137;p32"/>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8" name="Google Shape;138;p32"/>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9" name="Google Shape;139;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0" name="Google Shape;140;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1" name="Google Shape;141;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2"/>
        <p:cNvGrpSpPr/>
        <p:nvPr/>
      </p:nvGrpSpPr>
      <p:grpSpPr>
        <a:xfrm>
          <a:off x="0" y="0"/>
          <a:ext cx="0" cy="0"/>
          <a:chOff x="0" y="0"/>
          <a:chExt cx="0" cy="0"/>
        </a:xfrm>
      </p:grpSpPr>
      <p:sp>
        <p:nvSpPr>
          <p:cNvPr id="143" name="Google Shape;143;p33"/>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4" name="Google Shape;144;p33"/>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5" name="Google Shape;145;p33"/>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6" name="Google Shape;146;p33"/>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7" name="Google Shape;147;p33"/>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8" name="Google Shape;148;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9" name="Google Shape;149;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0" name="Google Shape;15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3" name="Google Shape;153;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4" name="Google Shape;154;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5" name="Google Shape;155;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6"/>
        <p:cNvGrpSpPr/>
        <p:nvPr/>
      </p:nvGrpSpPr>
      <p:grpSpPr>
        <a:xfrm>
          <a:off x="0" y="0"/>
          <a:ext cx="0" cy="0"/>
          <a:chOff x="0" y="0"/>
          <a:chExt cx="0" cy="0"/>
        </a:xfrm>
      </p:grpSpPr>
      <p:sp>
        <p:nvSpPr>
          <p:cNvPr id="157" name="Google Shape;157;p35"/>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8" name="Google Shape;158;p35"/>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59" name="Google Shape;159;p35"/>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60" name="Google Shape;160;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1" name="Google Shape;161;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2" name="Google Shape;162;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3"/>
        <p:cNvGrpSpPr/>
        <p:nvPr/>
      </p:nvGrpSpPr>
      <p:grpSpPr>
        <a:xfrm>
          <a:off x="0" y="0"/>
          <a:ext cx="0" cy="0"/>
          <a:chOff x="0" y="0"/>
          <a:chExt cx="0" cy="0"/>
        </a:xfrm>
      </p:grpSpPr>
      <p:sp>
        <p:nvSpPr>
          <p:cNvPr id="164" name="Google Shape;164;p36"/>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5" name="Google Shape;165;p36"/>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66" name="Google Shape;166;p36"/>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67" name="Google Shape;167;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8" name="Google Shape;168;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69" name="Google Shape;16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2" name="Google Shape;172;p37"/>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 name="Google Shape;173;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4" name="Google Shape;174;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5" name="Google Shape;175;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6"/>
        <p:cNvGrpSpPr/>
        <p:nvPr/>
      </p:nvGrpSpPr>
      <p:grpSpPr>
        <a:xfrm>
          <a:off x="0" y="0"/>
          <a:ext cx="0" cy="0"/>
          <a:chOff x="0" y="0"/>
          <a:chExt cx="0" cy="0"/>
        </a:xfrm>
      </p:grpSpPr>
      <p:sp>
        <p:nvSpPr>
          <p:cNvPr id="177" name="Google Shape;177;p38"/>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78" name="Google Shape;178;p38"/>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 name="Google Shape;179;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0" name="Google Shape;180;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81" name="Google Shape;181;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1" name="Google Shape;111;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12" name="Google Shape;112;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1.gi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hyperlink" Target="https://support.digium.com/community/s/article/How-do-I-determin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1.png"/><Relationship Id="rId7"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9"/>
          <p:cNvPicPr preferRelativeResize="0"/>
          <p:nvPr/>
        </p:nvPicPr>
        <p:blipFill rotWithShape="1">
          <a:blip r:embed="rId3">
            <a:alphaModFix/>
          </a:blip>
          <a:srcRect l="7270"/>
          <a:stretch/>
        </p:blipFill>
        <p:spPr>
          <a:xfrm rot="-5400000">
            <a:off x="2001508" y="-2001510"/>
            <a:ext cx="5152895" cy="9155912"/>
          </a:xfrm>
          <a:prstGeom prst="rect">
            <a:avLst/>
          </a:prstGeom>
          <a:noFill/>
          <a:ln>
            <a:noFill/>
          </a:ln>
        </p:spPr>
      </p:pic>
      <p:sp>
        <p:nvSpPr>
          <p:cNvPr id="187" name="Google Shape;187;p39"/>
          <p:cNvSpPr/>
          <p:nvPr/>
        </p:nvSpPr>
        <p:spPr>
          <a:xfrm>
            <a:off x="57675" y="84675"/>
            <a:ext cx="3554700" cy="540300"/>
          </a:xfrm>
          <a:prstGeom prst="rect">
            <a:avLst/>
          </a:prstGeom>
          <a:solidFill>
            <a:srgbClr val="C55A11"/>
          </a:solidFill>
          <a:ln w="12700" cap="flat" cmpd="sng">
            <a:solidFill>
              <a:srgbClr val="9F59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b="1">
                <a:solidFill>
                  <a:srgbClr val="FFFFFF"/>
                </a:solidFill>
                <a:latin typeface="Calibri"/>
                <a:ea typeface="Calibri"/>
                <a:cs typeface="Calibri"/>
                <a:sym typeface="Calibri"/>
              </a:rPr>
              <a:t> </a:t>
            </a:r>
            <a:endParaRPr b="1">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GB" b="1">
                <a:solidFill>
                  <a:srgbClr val="FFFFFF"/>
                </a:solidFill>
                <a:latin typeface="Calibri"/>
                <a:ea typeface="Calibri"/>
                <a:cs typeface="Calibri"/>
                <a:sym typeface="Calibri"/>
              </a:rPr>
              <a:t>Low Cost VoIP Service for Marine Fishermen</a:t>
            </a:r>
            <a:endParaRPr b="1">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GB" b="1">
                <a:solidFill>
                  <a:srgbClr val="FFFFFF"/>
                </a:solidFill>
                <a:latin typeface="Calibri"/>
                <a:ea typeface="Calibri"/>
                <a:cs typeface="Calibri"/>
                <a:sym typeface="Calibri"/>
              </a:rPr>
              <a:t>Development and Performance Evaluation</a:t>
            </a:r>
            <a:endParaRPr b="1">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b="1">
              <a:solidFill>
                <a:srgbClr val="FFFFFF"/>
              </a:solidFill>
              <a:latin typeface="Calibri"/>
              <a:ea typeface="Calibri"/>
              <a:cs typeface="Calibri"/>
              <a:sym typeface="Calibri"/>
            </a:endParaRPr>
          </a:p>
        </p:txBody>
      </p:sp>
      <p:sp>
        <p:nvSpPr>
          <p:cNvPr id="188" name="Google Shape;188;p39"/>
          <p:cNvSpPr txBox="1"/>
          <p:nvPr/>
        </p:nvSpPr>
        <p:spPr>
          <a:xfrm>
            <a:off x="154100" y="624975"/>
            <a:ext cx="3114300" cy="13251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None/>
            </a:pPr>
            <a:r>
              <a:rPr lang="en-GB" sz="1100" b="1">
                <a:solidFill>
                  <a:schemeClr val="dk1"/>
                </a:solidFill>
                <a:latin typeface="Times New Roman"/>
                <a:ea typeface="Times New Roman"/>
                <a:cs typeface="Times New Roman"/>
                <a:sym typeface="Times New Roman"/>
              </a:rPr>
              <a:t>Team Members:</a:t>
            </a:r>
            <a:endParaRPr sz="110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GB" sz="1100">
                <a:solidFill>
                  <a:schemeClr val="dk1"/>
                </a:solidFill>
                <a:latin typeface="Times New Roman"/>
                <a:ea typeface="Times New Roman"/>
                <a:cs typeface="Times New Roman"/>
                <a:sym typeface="Times New Roman"/>
              </a:rPr>
              <a:t>		1) Nadella Harshith</a:t>
            </a:r>
            <a:endParaRPr>
              <a:solidFill>
                <a:schemeClr val="dk1"/>
              </a:solidFill>
              <a:latin typeface="Calibri"/>
              <a:ea typeface="Calibri"/>
              <a:cs typeface="Calibri"/>
              <a:sym typeface="Calibri"/>
            </a:endParaRPr>
          </a:p>
          <a:p>
            <a:pPr marL="0" lvl="0" indent="342900" algn="l" rtl="0">
              <a:lnSpc>
                <a:spcPct val="90000"/>
              </a:lnSpc>
              <a:spcBef>
                <a:spcPts val="800"/>
              </a:spcBef>
              <a:spcAft>
                <a:spcPts val="0"/>
              </a:spcAft>
              <a:buNone/>
            </a:pPr>
            <a:r>
              <a:rPr lang="en-GB" sz="800">
                <a:solidFill>
                  <a:schemeClr val="dk1"/>
                </a:solidFill>
                <a:latin typeface="Times New Roman"/>
                <a:ea typeface="Times New Roman"/>
                <a:cs typeface="Times New Roman"/>
                <a:sym typeface="Times New Roman"/>
              </a:rPr>
              <a:t> 	                 </a:t>
            </a:r>
            <a:r>
              <a:rPr lang="en-GB" sz="1000">
                <a:solidFill>
                  <a:schemeClr val="dk1"/>
                </a:solidFill>
                <a:latin typeface="Times New Roman"/>
                <a:ea typeface="Times New Roman"/>
                <a:cs typeface="Times New Roman"/>
                <a:sym typeface="Times New Roman"/>
              </a:rPr>
              <a:t>2) Nagamalla Charitha </a:t>
            </a:r>
            <a:endParaRPr sz="130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GB" sz="1100" b="1">
                <a:solidFill>
                  <a:schemeClr val="dk1"/>
                </a:solidFill>
                <a:latin typeface="Times New Roman"/>
                <a:ea typeface="Times New Roman"/>
                <a:cs typeface="Times New Roman"/>
                <a:sym typeface="Times New Roman"/>
              </a:rPr>
              <a:t>Project Guide: </a:t>
            </a:r>
            <a:r>
              <a:rPr lang="en-GB" sz="1100">
                <a:solidFill>
                  <a:schemeClr val="dk1"/>
                </a:solidFill>
                <a:latin typeface="Times New Roman"/>
                <a:ea typeface="Times New Roman"/>
                <a:cs typeface="Times New Roman"/>
                <a:sym typeface="Times New Roman"/>
              </a:rPr>
              <a:t>Prof. Sethuraman N Rao		</a:t>
            </a:r>
            <a:endParaRPr sz="110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GB" sz="1100" b="1">
                <a:solidFill>
                  <a:schemeClr val="dk1"/>
                </a:solidFill>
                <a:latin typeface="Times New Roman"/>
                <a:ea typeface="Times New Roman"/>
                <a:cs typeface="Times New Roman"/>
                <a:sym typeface="Times New Roman"/>
              </a:rPr>
              <a:t>Mentor: </a:t>
            </a:r>
            <a:r>
              <a:rPr lang="en-GB" sz="1100">
                <a:solidFill>
                  <a:schemeClr val="dk1"/>
                </a:solidFill>
                <a:latin typeface="Times New Roman"/>
                <a:ea typeface="Times New Roman"/>
                <a:cs typeface="Times New Roman"/>
                <a:sym typeface="Times New Roman"/>
              </a:rPr>
              <a:t>Sai Shibu N B, Arjun D  	</a:t>
            </a:r>
            <a:endParaRPr sz="110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endParaRPr sz="100"/>
          </a:p>
        </p:txBody>
      </p:sp>
      <p:pic>
        <p:nvPicPr>
          <p:cNvPr id="189" name="Google Shape;189;p39"/>
          <p:cNvPicPr preferRelativeResize="0"/>
          <p:nvPr/>
        </p:nvPicPr>
        <p:blipFill rotWithShape="1">
          <a:blip r:embed="rId4">
            <a:alphaModFix/>
          </a:blip>
          <a:srcRect r="49997"/>
          <a:stretch/>
        </p:blipFill>
        <p:spPr>
          <a:xfrm>
            <a:off x="8085170" y="-2"/>
            <a:ext cx="1058825" cy="2089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8"/>
          <p:cNvSpPr txBox="1">
            <a:spLocks noGrp="1"/>
          </p:cNvSpPr>
          <p:nvPr>
            <p:ph type="body" idx="1"/>
          </p:nvPr>
        </p:nvSpPr>
        <p:spPr>
          <a:xfrm>
            <a:off x="628650" y="431276"/>
            <a:ext cx="7886700" cy="42015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2100"/>
              <a:buNone/>
            </a:pPr>
            <a:r>
              <a:rPr lang="en-GB" b="1"/>
              <a:t>Automatic Antenna Reorientation System for Affordable Marine Internet Service</a:t>
            </a:r>
            <a:endParaRPr/>
          </a:p>
          <a:p>
            <a:pPr marL="0" lvl="0" indent="0" algn="l" rtl="0">
              <a:lnSpc>
                <a:spcPct val="90000"/>
              </a:lnSpc>
              <a:spcBef>
                <a:spcPts val="800"/>
              </a:spcBef>
              <a:spcAft>
                <a:spcPts val="0"/>
              </a:spcAft>
              <a:buClr>
                <a:schemeClr val="dk1"/>
              </a:buClr>
              <a:buSzPts val="1800"/>
              <a:buNone/>
            </a:pPr>
            <a:r>
              <a:rPr lang="en-GB" sz="1800" b="1">
                <a:latin typeface="Times New Roman"/>
                <a:ea typeface="Times New Roman"/>
                <a:cs typeface="Times New Roman"/>
                <a:sym typeface="Times New Roman"/>
              </a:rPr>
              <a:t>Abstract: </a:t>
            </a:r>
            <a:r>
              <a:rPr lang="en-GB" sz="1800"/>
              <a:t>The long range CPE(Consumer Premise Equipment) deployed in the boats used directional antennas. As the boat moves, the orientation of this directional antenna changes leading to loss of connectivity. In this paper, the authors proposed a solution to solve this problem by developing an automated antenna reorientation system that maintains the alignment between the CPE and the base station and ensures good connectivity.</a:t>
            </a:r>
            <a:endParaRPr sz="1800">
              <a:latin typeface="Times New Roman"/>
              <a:ea typeface="Times New Roman"/>
              <a:cs typeface="Times New Roman"/>
              <a:sym typeface="Times New Roman"/>
            </a:endParaRPr>
          </a:p>
          <a:p>
            <a:pPr marL="0" lvl="0" indent="0" algn="l" rtl="0">
              <a:lnSpc>
                <a:spcPct val="90000"/>
              </a:lnSpc>
              <a:spcBef>
                <a:spcPts val="800"/>
              </a:spcBef>
              <a:spcAft>
                <a:spcPts val="0"/>
              </a:spcAft>
              <a:buClr>
                <a:schemeClr val="dk1"/>
              </a:buClr>
              <a:buSzPts val="1800"/>
              <a:buNone/>
            </a:pPr>
            <a:r>
              <a:rPr lang="en-GB" sz="1800" b="1">
                <a:latin typeface="Times New Roman"/>
                <a:ea typeface="Times New Roman"/>
                <a:cs typeface="Times New Roman"/>
                <a:sym typeface="Times New Roman"/>
              </a:rPr>
              <a:t>Conclusion:</a:t>
            </a:r>
            <a:endParaRPr/>
          </a:p>
          <a:p>
            <a:pPr marL="0" lvl="0" indent="0" algn="l" rtl="0">
              <a:lnSpc>
                <a:spcPct val="90000"/>
              </a:lnSpc>
              <a:spcBef>
                <a:spcPts val="800"/>
              </a:spcBef>
              <a:spcAft>
                <a:spcPts val="0"/>
              </a:spcAft>
              <a:buClr>
                <a:schemeClr val="dk1"/>
              </a:buClr>
              <a:buSzPts val="1800"/>
              <a:buNone/>
            </a:pPr>
            <a:r>
              <a:rPr lang="en-GB" sz="1800">
                <a:latin typeface="Times New Roman"/>
                <a:ea typeface="Times New Roman"/>
                <a:cs typeface="Times New Roman"/>
                <a:sym typeface="Times New Roman"/>
              </a:rPr>
              <a:t>This system has improved the connectivity of the boats to a great extent. </a:t>
            </a:r>
            <a:endParaRPr/>
          </a:p>
          <a:p>
            <a:pPr marL="0" lvl="0" indent="0" algn="l" rtl="0">
              <a:lnSpc>
                <a:spcPct val="90000"/>
              </a:lnSpc>
              <a:spcBef>
                <a:spcPts val="800"/>
              </a:spcBef>
              <a:spcAft>
                <a:spcPts val="1600"/>
              </a:spcAft>
              <a:buClr>
                <a:schemeClr val="dk1"/>
              </a:buClr>
              <a:buSzPts val="2100"/>
              <a:buNone/>
            </a:pPr>
            <a:r>
              <a:rPr lang="en-GB"/>
              <a:t> </a:t>
            </a:r>
            <a:r>
              <a:rPr lang="en-GB" sz="1800" b="1"/>
              <a:t>Authors deployed an off-the-shelf semi-automatic rotating platform that has a remote control mechanism</a:t>
            </a:r>
            <a:r>
              <a:rPr lang="en-GB" sz="1800" b="1">
                <a:latin typeface="Times New Roman"/>
                <a:ea typeface="Times New Roman"/>
                <a:cs typeface="Times New Roman"/>
                <a:sym typeface="Times New Roman"/>
              </a:rPr>
              <a:t>. The fishermen could use the remotes to manually set the direction such that the alignment is maintained</a:t>
            </a:r>
            <a:r>
              <a:rPr lang="en-GB" sz="1800">
                <a:latin typeface="Times New Roman"/>
                <a:ea typeface="Times New Roman"/>
                <a:cs typeface="Times New Roman"/>
                <a:sym typeface="Times New Roman"/>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9" descr="Figure 4"/>
          <p:cNvPicPr preferRelativeResize="0"/>
          <p:nvPr/>
        </p:nvPicPr>
        <p:blipFill rotWithShape="1">
          <a:blip r:embed="rId3">
            <a:alphaModFix/>
          </a:blip>
          <a:srcRect/>
          <a:stretch/>
        </p:blipFill>
        <p:spPr>
          <a:xfrm>
            <a:off x="2815706" y="772125"/>
            <a:ext cx="3016650" cy="35992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0"/>
          <p:cNvSpPr txBox="1">
            <a:spLocks noGrp="1"/>
          </p:cNvSpPr>
          <p:nvPr>
            <p:ph type="body" idx="1"/>
          </p:nvPr>
        </p:nvSpPr>
        <p:spPr>
          <a:xfrm>
            <a:off x="628650" y="1369218"/>
            <a:ext cx="3943200" cy="3714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600"/>
              </a:spcAft>
              <a:buClr>
                <a:schemeClr val="dk1"/>
              </a:buClr>
              <a:buSzPts val="2100"/>
              <a:buNone/>
            </a:pPr>
            <a:r>
              <a:rPr lang="en-GB"/>
              <a:t>A Raspberry pi configured as a VoIP server which can be controlled through a network maintained by the Base station. The devices which are connected to the same network can have the access of VoIP server through which VoIP calls are processed.</a:t>
            </a:r>
            <a:endParaRPr/>
          </a:p>
        </p:txBody>
      </p:sp>
      <p:sp>
        <p:nvSpPr>
          <p:cNvPr id="257" name="Google Shape;257;p50"/>
          <p:cNvSpPr txBox="1">
            <a:spLocks noGrp="1"/>
          </p:cNvSpPr>
          <p:nvPr>
            <p:ph type="title"/>
          </p:nvPr>
        </p:nvSpPr>
        <p:spPr>
          <a:xfrm>
            <a:off x="2941163" y="309195"/>
            <a:ext cx="26514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Proposed System</a:t>
            </a:r>
            <a:endParaRPr/>
          </a:p>
        </p:txBody>
      </p:sp>
      <p:pic>
        <p:nvPicPr>
          <p:cNvPr id="258" name="Google Shape;258;p50"/>
          <p:cNvPicPr preferRelativeResize="0"/>
          <p:nvPr/>
        </p:nvPicPr>
        <p:blipFill rotWithShape="1">
          <a:blip r:embed="rId3">
            <a:alphaModFix/>
          </a:blip>
          <a:srcRect/>
          <a:stretch/>
        </p:blipFill>
        <p:spPr>
          <a:xfrm>
            <a:off x="5344998" y="2571749"/>
            <a:ext cx="3414857" cy="2115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2"/>
          <p:cNvSpPr txBox="1">
            <a:spLocks noGrp="1"/>
          </p:cNvSpPr>
          <p:nvPr>
            <p:ph type="title"/>
          </p:nvPr>
        </p:nvSpPr>
        <p:spPr>
          <a:xfrm>
            <a:off x="3563331" y="276519"/>
            <a:ext cx="17535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What is VoIP ?</a:t>
            </a:r>
            <a:endParaRPr/>
          </a:p>
        </p:txBody>
      </p:sp>
      <p:sp>
        <p:nvSpPr>
          <p:cNvPr id="273" name="Google Shape;273;p52"/>
          <p:cNvSpPr txBox="1">
            <a:spLocks noGrp="1"/>
          </p:cNvSpPr>
          <p:nvPr>
            <p:ph type="body" idx="1"/>
          </p:nvPr>
        </p:nvSpPr>
        <p:spPr>
          <a:xfrm>
            <a:off x="628650" y="1067585"/>
            <a:ext cx="4829400" cy="35652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GB"/>
              <a:t>Acronym VoIP stand for </a:t>
            </a:r>
            <a:endParaRPr/>
          </a:p>
          <a:p>
            <a:pPr marL="0" lvl="0" indent="0" algn="l" rtl="0">
              <a:lnSpc>
                <a:spcPct val="90000"/>
              </a:lnSpc>
              <a:spcBef>
                <a:spcPts val="800"/>
              </a:spcBef>
              <a:spcAft>
                <a:spcPts val="0"/>
              </a:spcAft>
              <a:buClr>
                <a:schemeClr val="dk1"/>
              </a:buClr>
              <a:buSzPts val="2100"/>
              <a:buNone/>
            </a:pPr>
            <a:r>
              <a:rPr lang="en-GB"/>
              <a:t>	“Voice over Internet Protocol”</a:t>
            </a:r>
            <a:endParaRPr/>
          </a:p>
          <a:p>
            <a:pPr marL="177800" lvl="0" indent="-171450" algn="l" rtl="0">
              <a:lnSpc>
                <a:spcPct val="90000"/>
              </a:lnSpc>
              <a:spcBef>
                <a:spcPts val="800"/>
              </a:spcBef>
              <a:spcAft>
                <a:spcPts val="0"/>
              </a:spcAft>
              <a:buClr>
                <a:schemeClr val="dk1"/>
              </a:buClr>
              <a:buSzPts val="2100"/>
              <a:buChar char="●"/>
            </a:pPr>
            <a:r>
              <a:rPr lang="en-GB"/>
              <a:t>Also called as IP Telephony.</a:t>
            </a:r>
            <a:endParaRPr/>
          </a:p>
          <a:p>
            <a:pPr marL="177800" lvl="0" indent="-171450" algn="l" rtl="0">
              <a:lnSpc>
                <a:spcPct val="90000"/>
              </a:lnSpc>
              <a:spcBef>
                <a:spcPts val="800"/>
              </a:spcBef>
              <a:spcAft>
                <a:spcPts val="0"/>
              </a:spcAft>
              <a:buClr>
                <a:schemeClr val="dk1"/>
              </a:buClr>
              <a:buSzPts val="2100"/>
              <a:buChar char="●"/>
            </a:pPr>
            <a:r>
              <a:rPr lang="en-GB"/>
              <a:t>System requires IP PBX for functioning.</a:t>
            </a:r>
            <a:endParaRPr/>
          </a:p>
          <a:p>
            <a:pPr marL="177800" lvl="0" indent="-171450" algn="l" rtl="0">
              <a:lnSpc>
                <a:spcPct val="90000"/>
              </a:lnSpc>
              <a:spcBef>
                <a:spcPts val="800"/>
              </a:spcBef>
              <a:spcAft>
                <a:spcPts val="0"/>
              </a:spcAft>
              <a:buClr>
                <a:schemeClr val="dk1"/>
              </a:buClr>
              <a:buSzPts val="2100"/>
              <a:buChar char="●"/>
            </a:pPr>
            <a:r>
              <a:rPr lang="en-GB"/>
              <a:t>VoIP calls uses the support of “SIP(Session initiation protocol)” an application layer Protocol for the establishment, modification and termination of multimedia Sessions.</a:t>
            </a:r>
            <a:endParaRPr/>
          </a:p>
          <a:p>
            <a:pPr marL="0" lvl="0" indent="0" algn="l" rtl="0">
              <a:lnSpc>
                <a:spcPct val="90000"/>
              </a:lnSpc>
              <a:spcBef>
                <a:spcPts val="800"/>
              </a:spcBef>
              <a:spcAft>
                <a:spcPts val="1600"/>
              </a:spcAft>
              <a:buClr>
                <a:schemeClr val="dk1"/>
              </a:buClr>
              <a:buSzPts val="2100"/>
              <a:buNone/>
            </a:pPr>
            <a:endParaRPr/>
          </a:p>
        </p:txBody>
      </p:sp>
      <p:pic>
        <p:nvPicPr>
          <p:cNvPr id="274" name="Google Shape;274;p52"/>
          <p:cNvPicPr preferRelativeResize="0"/>
          <p:nvPr/>
        </p:nvPicPr>
        <p:blipFill>
          <a:blip r:embed="rId3">
            <a:alphaModFix/>
          </a:blip>
          <a:stretch>
            <a:fillRect/>
          </a:stretch>
        </p:blipFill>
        <p:spPr>
          <a:xfrm>
            <a:off x="6392606" y="2413237"/>
            <a:ext cx="1919662" cy="19196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1"/>
          <p:cNvSpPr txBox="1">
            <a:spLocks noGrp="1"/>
          </p:cNvSpPr>
          <p:nvPr>
            <p:ph type="body" idx="1"/>
          </p:nvPr>
        </p:nvSpPr>
        <p:spPr>
          <a:xfrm>
            <a:off x="311700" y="495975"/>
            <a:ext cx="8520600" cy="40728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1600"/>
              </a:spcAft>
              <a:buSzPts val="1800"/>
              <a:buNone/>
            </a:pPr>
            <a:r>
              <a:rPr lang="en-GB" sz="1400" b="1"/>
              <a:t>Service providers Base-station	         	         OceanNet (LR Wifi) Base station</a:t>
            </a:r>
            <a:endParaRPr sz="1400" b="1"/>
          </a:p>
        </p:txBody>
      </p:sp>
      <p:graphicFrame>
        <p:nvGraphicFramePr>
          <p:cNvPr id="264" name="Google Shape;264;p51"/>
          <p:cNvGraphicFramePr/>
          <p:nvPr/>
        </p:nvGraphicFramePr>
        <p:xfrm>
          <a:off x="814725" y="1031100"/>
          <a:ext cx="2821100" cy="3173200"/>
        </p:xfrm>
        <a:graphic>
          <a:graphicData uri="http://schemas.openxmlformats.org/drawingml/2006/table">
            <a:tbl>
              <a:tblPr>
                <a:noFill/>
                <a:tableStyleId>{35EF960B-A620-4A8D-8A74-999275C48B23}</a:tableStyleId>
              </a:tblPr>
              <a:tblGrid>
                <a:gridCol w="2821100">
                  <a:extLst>
                    <a:ext uri="{9D8B030D-6E8A-4147-A177-3AD203B41FA5}">
                      <a16:colId xmlns:a16="http://schemas.microsoft.com/office/drawing/2014/main" val="20000"/>
                    </a:ext>
                  </a:extLst>
                </a:gridCol>
              </a:tblGrid>
              <a:tr h="3173200">
                <a:tc>
                  <a:txBody>
                    <a:bodyPr/>
                    <a:lstStyle/>
                    <a:p>
                      <a:pPr marL="457200" marR="0" lvl="0" indent="-317500" algn="l" rtl="0">
                        <a:lnSpc>
                          <a:spcPct val="100000"/>
                        </a:lnSpc>
                        <a:spcBef>
                          <a:spcPts val="0"/>
                        </a:spcBef>
                        <a:spcAft>
                          <a:spcPts val="0"/>
                        </a:spcAft>
                        <a:buClr>
                          <a:srgbClr val="000000"/>
                        </a:buClr>
                        <a:buSzPts val="1400"/>
                        <a:buFont typeface="Arial"/>
                        <a:buChar char="●"/>
                      </a:pPr>
                      <a:r>
                        <a:rPr lang="en-GB" sz="1400" u="none" strike="noStrike" cap="none"/>
                        <a:t>Provides connectivity(Cellular) </a:t>
                      </a: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GB" sz="1400" u="none" strike="noStrike" cap="none"/>
                        <a:t>Normal calling,wifi calling</a:t>
                      </a: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GB" sz="1400" u="none" strike="noStrike" cap="none"/>
                        <a:t>Limited to 8-9 nautical miles for maritime communication.</a:t>
                      </a:r>
                      <a:endParaRPr sz="1400" u="none" strike="noStrike" cap="none"/>
                    </a:p>
                    <a:p>
                      <a:pPr marL="457200" marR="0" lvl="0" indent="-317500" algn="l" rtl="0">
                        <a:lnSpc>
                          <a:spcPct val="100000"/>
                        </a:lnSpc>
                        <a:spcBef>
                          <a:spcPts val="0"/>
                        </a:spcBef>
                        <a:spcAft>
                          <a:spcPts val="0"/>
                        </a:spcAft>
                        <a:buClr>
                          <a:srgbClr val="000000"/>
                        </a:buClr>
                        <a:buSzPts val="1400"/>
                        <a:buFont typeface="Arial"/>
                        <a:buChar char="●"/>
                      </a:pPr>
                      <a:r>
                        <a:rPr lang="en-GB" sz="1400" u="none" strike="noStrike" cap="none"/>
                        <a:t>High OPeX and CAPeX</a:t>
                      </a:r>
                      <a:endParaRPr sz="1400" u="none" strike="noStrike" cap="none"/>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265" name="Google Shape;265;p51"/>
          <p:cNvGraphicFramePr/>
          <p:nvPr/>
        </p:nvGraphicFramePr>
        <p:xfrm>
          <a:off x="4503275" y="1031100"/>
          <a:ext cx="2821100" cy="3173200"/>
        </p:xfrm>
        <a:graphic>
          <a:graphicData uri="http://schemas.openxmlformats.org/drawingml/2006/table">
            <a:tbl>
              <a:tblPr>
                <a:noFill/>
                <a:tableStyleId>{35EF960B-A620-4A8D-8A74-999275C48B23}</a:tableStyleId>
              </a:tblPr>
              <a:tblGrid>
                <a:gridCol w="2821100">
                  <a:extLst>
                    <a:ext uri="{9D8B030D-6E8A-4147-A177-3AD203B41FA5}">
                      <a16:colId xmlns:a16="http://schemas.microsoft.com/office/drawing/2014/main" val="20000"/>
                    </a:ext>
                  </a:extLst>
                </a:gridCol>
              </a:tblGrid>
              <a:tr h="3173200">
                <a:tc>
                  <a:txBody>
                    <a:bodyPr/>
                    <a:lstStyle/>
                    <a:p>
                      <a:pPr marL="457200" marR="0" lvl="0" indent="-317500" algn="l" rtl="0">
                        <a:lnSpc>
                          <a:spcPct val="100000"/>
                        </a:lnSpc>
                        <a:spcBef>
                          <a:spcPts val="0"/>
                        </a:spcBef>
                        <a:spcAft>
                          <a:spcPts val="0"/>
                        </a:spcAft>
                        <a:buClr>
                          <a:schemeClr val="dk1"/>
                        </a:buClr>
                        <a:buSzPts val="1400"/>
                        <a:buFont typeface="Arial"/>
                        <a:buChar char="●"/>
                      </a:pPr>
                      <a:r>
                        <a:rPr lang="en-GB" sz="1400" u="none" strike="noStrike" cap="none">
                          <a:solidFill>
                            <a:schemeClr val="dk1"/>
                          </a:solidFill>
                        </a:rPr>
                        <a:t>Provides wifi connectivity      (2.4GHz)</a:t>
                      </a:r>
                      <a:endParaRPr sz="1400" u="none" strike="noStrike" cap="none">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en-GB" sz="1400" u="none" strike="noStrike" cap="none">
                          <a:solidFill>
                            <a:schemeClr val="dk1"/>
                          </a:solidFill>
                        </a:rPr>
                        <a:t>40+ km in first Hop and 20+ km  in second Hop</a:t>
                      </a:r>
                      <a:endParaRPr sz="1400" u="none" strike="noStrike" cap="none">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en-GB" sz="1400" u="none" strike="noStrike" cap="none">
                          <a:solidFill>
                            <a:schemeClr val="dk1"/>
                          </a:solidFill>
                        </a:rPr>
                        <a:t>Reasonable OPeX and CAPeX</a:t>
                      </a:r>
                      <a:endParaRPr sz="1400" u="none" strike="noStrike" cap="none">
                        <a:solidFill>
                          <a:schemeClr val="dk1"/>
                        </a:solidFill>
                      </a:endParaRPr>
                    </a:p>
                    <a:p>
                      <a:pPr marL="457200" marR="0" lvl="0" indent="-317500" algn="l" rtl="0">
                        <a:lnSpc>
                          <a:spcPct val="100000"/>
                        </a:lnSpc>
                        <a:spcBef>
                          <a:spcPts val="0"/>
                        </a:spcBef>
                        <a:spcAft>
                          <a:spcPts val="0"/>
                        </a:spcAft>
                        <a:buClr>
                          <a:schemeClr val="dk1"/>
                        </a:buClr>
                        <a:buSzPts val="1400"/>
                        <a:buFont typeface="Arial"/>
                        <a:buChar char="●"/>
                      </a:pPr>
                      <a:r>
                        <a:rPr lang="en-GB" sz="1400" u="none" strike="noStrike" cap="none">
                          <a:solidFill>
                            <a:schemeClr val="dk1"/>
                          </a:solidFill>
                        </a:rPr>
                        <a:t>Provides Only Connectivity</a:t>
                      </a:r>
                      <a:endParaRPr sz="1400" u="none" strike="noStrike" cap="none">
                        <a:solidFill>
                          <a:schemeClr val="dk1"/>
                        </a:solidFill>
                      </a:endParaRPr>
                    </a:p>
                    <a:p>
                      <a:pPr marL="457200" marR="0" lvl="0" indent="0" algn="l"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txBody>
                  <a:tcPr marL="91425" marR="91425" marT="91425" marB="91425"/>
                </a:tc>
                <a:extLst>
                  <a:ext uri="{0D108BD9-81ED-4DB2-BD59-A6C34878D82A}">
                    <a16:rowId xmlns:a16="http://schemas.microsoft.com/office/drawing/2014/main" val="10000"/>
                  </a:ext>
                </a:extLst>
              </a:tr>
            </a:tbl>
          </a:graphicData>
        </a:graphic>
      </p:graphicFrame>
      <p:pic>
        <p:nvPicPr>
          <p:cNvPr id="266" name="Google Shape;266;p51"/>
          <p:cNvPicPr preferRelativeResize="0"/>
          <p:nvPr/>
        </p:nvPicPr>
        <p:blipFill rotWithShape="1">
          <a:blip r:embed="rId3">
            <a:alphaModFix/>
          </a:blip>
          <a:srcRect/>
          <a:stretch/>
        </p:blipFill>
        <p:spPr>
          <a:xfrm>
            <a:off x="1015763" y="2683347"/>
            <a:ext cx="2419025" cy="1357953"/>
          </a:xfrm>
          <a:prstGeom prst="rect">
            <a:avLst/>
          </a:prstGeom>
          <a:noFill/>
          <a:ln>
            <a:noFill/>
          </a:ln>
        </p:spPr>
      </p:pic>
      <p:pic>
        <p:nvPicPr>
          <p:cNvPr id="267" name="Google Shape;267;p51"/>
          <p:cNvPicPr preferRelativeResize="0"/>
          <p:nvPr/>
        </p:nvPicPr>
        <p:blipFill rotWithShape="1">
          <a:blip r:embed="rId3">
            <a:alphaModFix/>
          </a:blip>
          <a:srcRect/>
          <a:stretch/>
        </p:blipFill>
        <p:spPr>
          <a:xfrm>
            <a:off x="4704300" y="2753097"/>
            <a:ext cx="2419025" cy="13579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53"/>
          <p:cNvPicPr preferRelativeResize="0"/>
          <p:nvPr/>
        </p:nvPicPr>
        <p:blipFill rotWithShape="1">
          <a:blip r:embed="rId3">
            <a:alphaModFix/>
          </a:blip>
          <a:srcRect/>
          <a:stretch/>
        </p:blipFill>
        <p:spPr>
          <a:xfrm>
            <a:off x="305925" y="760819"/>
            <a:ext cx="8647763" cy="4382680"/>
          </a:xfrm>
          <a:prstGeom prst="rect">
            <a:avLst/>
          </a:prstGeom>
          <a:noFill/>
          <a:ln>
            <a:noFill/>
          </a:ln>
        </p:spPr>
      </p:pic>
      <p:sp>
        <p:nvSpPr>
          <p:cNvPr id="280" name="Google Shape;280;p53"/>
          <p:cNvSpPr txBox="1">
            <a:spLocks noGrp="1"/>
          </p:cNvSpPr>
          <p:nvPr>
            <p:ph type="title" idx="4294967295"/>
          </p:nvPr>
        </p:nvSpPr>
        <p:spPr>
          <a:xfrm>
            <a:off x="3305550" y="95573"/>
            <a:ext cx="2439300" cy="3651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Network Diagram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54"/>
          <p:cNvPicPr preferRelativeResize="0"/>
          <p:nvPr/>
        </p:nvPicPr>
        <p:blipFill rotWithShape="1">
          <a:blip r:embed="rId3">
            <a:alphaModFix/>
          </a:blip>
          <a:srcRect/>
          <a:stretch/>
        </p:blipFill>
        <p:spPr>
          <a:xfrm>
            <a:off x="2011680" y="672545"/>
            <a:ext cx="5618453" cy="4167679"/>
          </a:xfrm>
          <a:prstGeom prst="rect">
            <a:avLst/>
          </a:prstGeom>
          <a:noFill/>
          <a:ln>
            <a:noFill/>
          </a:ln>
        </p:spPr>
      </p:pic>
      <p:sp>
        <p:nvSpPr>
          <p:cNvPr id="286" name="Google Shape;286;p54"/>
          <p:cNvSpPr/>
          <p:nvPr/>
        </p:nvSpPr>
        <p:spPr>
          <a:xfrm>
            <a:off x="2972135" y="94814"/>
            <a:ext cx="3697500" cy="388500"/>
          </a:xfrm>
          <a:prstGeom prst="rect">
            <a:avLst/>
          </a:prstGeom>
          <a:solidFill>
            <a:srgbClr val="00717D"/>
          </a:solidFill>
          <a:ln w="127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FFFF"/>
                </a:solidFill>
                <a:latin typeface="Calibri"/>
                <a:ea typeface="Calibri"/>
                <a:cs typeface="Calibri"/>
                <a:sym typeface="Calibri"/>
              </a:rPr>
              <a:t>SIP Protocol-Layered Architecture</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5"/>
          <p:cNvSpPr/>
          <p:nvPr/>
        </p:nvSpPr>
        <p:spPr>
          <a:xfrm>
            <a:off x="2078775" y="0"/>
            <a:ext cx="3407400" cy="482100"/>
          </a:xfrm>
          <a:prstGeom prst="rect">
            <a:avLst/>
          </a:prstGeom>
          <a:solidFill>
            <a:srgbClr val="00717D"/>
          </a:solidFill>
          <a:ln w="12700" cap="flat" cmpd="sng">
            <a:solidFill>
              <a:srgbClr val="9F5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FFFF"/>
                </a:solidFill>
                <a:latin typeface="Calibri"/>
                <a:ea typeface="Calibri"/>
                <a:cs typeface="Calibri"/>
                <a:sym typeface="Calibri"/>
              </a:rPr>
              <a:t>Different Types of VoIP Clients</a:t>
            </a:r>
            <a:endParaRPr sz="1800" b="0" i="0" u="none" strike="noStrike" cap="none">
              <a:solidFill>
                <a:srgbClr val="000000"/>
              </a:solidFill>
              <a:latin typeface="Arial"/>
              <a:ea typeface="Arial"/>
              <a:cs typeface="Arial"/>
              <a:sym typeface="Arial"/>
            </a:endParaRPr>
          </a:p>
        </p:txBody>
      </p:sp>
      <p:sp>
        <p:nvSpPr>
          <p:cNvPr id="292" name="Google Shape;292;p55"/>
          <p:cNvSpPr/>
          <p:nvPr/>
        </p:nvSpPr>
        <p:spPr>
          <a:xfrm>
            <a:off x="2678925" y="1243750"/>
            <a:ext cx="2496600" cy="257100"/>
          </a:xfrm>
          <a:prstGeom prst="rect">
            <a:avLst/>
          </a:prstGeom>
          <a:solidFill>
            <a:srgbClr val="92D050"/>
          </a:solidFill>
          <a:ln w="12700" cap="flat" cmpd="sng">
            <a:solidFill>
              <a:srgbClr val="9F5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FFFF"/>
                </a:solidFill>
                <a:latin typeface="Calibri"/>
                <a:ea typeface="Calibri"/>
                <a:cs typeface="Calibri"/>
                <a:sym typeface="Calibri"/>
              </a:rPr>
              <a:t>Android SIP Clients</a:t>
            </a:r>
            <a:endParaRPr sz="1800" b="0" i="0" u="none" strike="noStrike" cap="none">
              <a:solidFill>
                <a:srgbClr val="000000"/>
              </a:solidFill>
              <a:latin typeface="Arial"/>
              <a:ea typeface="Arial"/>
              <a:cs typeface="Arial"/>
              <a:sym typeface="Arial"/>
            </a:endParaRPr>
          </a:p>
        </p:txBody>
      </p:sp>
      <p:pic>
        <p:nvPicPr>
          <p:cNvPr id="293" name="Google Shape;293;p55"/>
          <p:cNvPicPr preferRelativeResize="0"/>
          <p:nvPr/>
        </p:nvPicPr>
        <p:blipFill rotWithShape="1">
          <a:blip r:embed="rId3">
            <a:alphaModFix/>
          </a:blip>
          <a:srcRect t="3586"/>
          <a:stretch/>
        </p:blipFill>
        <p:spPr>
          <a:xfrm>
            <a:off x="157627" y="1278771"/>
            <a:ext cx="2181349" cy="3472752"/>
          </a:xfrm>
          <a:prstGeom prst="rect">
            <a:avLst/>
          </a:prstGeom>
          <a:noFill/>
          <a:ln>
            <a:noFill/>
          </a:ln>
        </p:spPr>
      </p:pic>
      <p:sp>
        <p:nvSpPr>
          <p:cNvPr id="294" name="Google Shape;294;p55"/>
          <p:cNvSpPr/>
          <p:nvPr/>
        </p:nvSpPr>
        <p:spPr>
          <a:xfrm>
            <a:off x="96425" y="882225"/>
            <a:ext cx="2496600" cy="257100"/>
          </a:xfrm>
          <a:prstGeom prst="rect">
            <a:avLst/>
          </a:prstGeom>
          <a:solidFill>
            <a:srgbClr val="00717D"/>
          </a:solidFill>
          <a:ln w="12700" cap="flat" cmpd="sng">
            <a:solidFill>
              <a:srgbClr val="9F5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FFFF"/>
                </a:solidFill>
                <a:latin typeface="Calibri"/>
                <a:ea typeface="Calibri"/>
                <a:cs typeface="Calibri"/>
                <a:sym typeface="Calibri"/>
              </a:rPr>
              <a:t>Android SIP Application</a:t>
            </a:r>
            <a:endParaRPr sz="1800" b="0" i="0" u="none" strike="noStrike" cap="none">
              <a:solidFill>
                <a:srgbClr val="000000"/>
              </a:solidFill>
              <a:latin typeface="Arial"/>
              <a:ea typeface="Arial"/>
              <a:cs typeface="Arial"/>
              <a:sym typeface="Arial"/>
            </a:endParaRPr>
          </a:p>
        </p:txBody>
      </p:sp>
      <p:pic>
        <p:nvPicPr>
          <p:cNvPr id="295" name="Google Shape;295;p55"/>
          <p:cNvPicPr preferRelativeResize="0"/>
          <p:nvPr/>
        </p:nvPicPr>
        <p:blipFill rotWithShape="1">
          <a:blip r:embed="rId4">
            <a:alphaModFix/>
          </a:blip>
          <a:srcRect t="3446"/>
          <a:stretch/>
        </p:blipFill>
        <p:spPr>
          <a:xfrm>
            <a:off x="2721675" y="1623863"/>
            <a:ext cx="2411100" cy="3296827"/>
          </a:xfrm>
          <a:prstGeom prst="rect">
            <a:avLst/>
          </a:prstGeom>
          <a:noFill/>
          <a:ln>
            <a:noFill/>
          </a:ln>
        </p:spPr>
      </p:pic>
      <p:pic>
        <p:nvPicPr>
          <p:cNvPr id="296" name="Google Shape;296;p55"/>
          <p:cNvPicPr preferRelativeResize="0"/>
          <p:nvPr/>
        </p:nvPicPr>
        <p:blipFill rotWithShape="1">
          <a:blip r:embed="rId5">
            <a:alphaModFix/>
          </a:blip>
          <a:srcRect l="18370" t="10335" r="18218" b="6978"/>
          <a:stretch/>
        </p:blipFill>
        <p:spPr>
          <a:xfrm>
            <a:off x="5332311" y="2200250"/>
            <a:ext cx="3811690" cy="2144075"/>
          </a:xfrm>
          <a:prstGeom prst="rect">
            <a:avLst/>
          </a:prstGeom>
          <a:noFill/>
          <a:ln>
            <a:noFill/>
          </a:ln>
        </p:spPr>
      </p:pic>
      <p:sp>
        <p:nvSpPr>
          <p:cNvPr id="297" name="Google Shape;297;p55"/>
          <p:cNvSpPr/>
          <p:nvPr/>
        </p:nvSpPr>
        <p:spPr>
          <a:xfrm>
            <a:off x="6049194" y="1570517"/>
            <a:ext cx="2743200" cy="460800"/>
          </a:xfrm>
          <a:prstGeom prst="rect">
            <a:avLst/>
          </a:prstGeom>
          <a:solidFill>
            <a:srgbClr val="00717D"/>
          </a:solidFill>
          <a:ln w="12700" cap="flat" cmpd="sng">
            <a:solidFill>
              <a:srgbClr val="9F5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FFFFFF"/>
                </a:solidFill>
                <a:latin typeface="Calibri"/>
                <a:ea typeface="Calibri"/>
                <a:cs typeface="Calibri"/>
                <a:sym typeface="Calibri"/>
              </a:rPr>
              <a:t>PC Based -SIP Clients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6"/>
          <p:cNvSpPr txBox="1">
            <a:spLocks noGrp="1"/>
          </p:cNvSpPr>
          <p:nvPr>
            <p:ph type="title" idx="4294967295"/>
          </p:nvPr>
        </p:nvSpPr>
        <p:spPr>
          <a:xfrm>
            <a:off x="1236619" y="577763"/>
            <a:ext cx="6692700" cy="7938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500"/>
              <a:buFont typeface="Calibri"/>
              <a:buNone/>
            </a:pPr>
            <a:r>
              <a:rPr lang="en-GB" sz="3200" b="1">
                <a:solidFill>
                  <a:schemeClr val="lt1"/>
                </a:solidFill>
              </a:rPr>
              <a:t>Performance Evaluation of VoIP Server</a:t>
            </a:r>
            <a:endParaRPr sz="5000"/>
          </a:p>
        </p:txBody>
      </p:sp>
      <p:pic>
        <p:nvPicPr>
          <p:cNvPr id="303" name="Google Shape;303;p56"/>
          <p:cNvPicPr preferRelativeResize="0"/>
          <p:nvPr/>
        </p:nvPicPr>
        <p:blipFill rotWithShape="1">
          <a:blip r:embed="rId3">
            <a:alphaModFix/>
          </a:blip>
          <a:srcRect/>
          <a:stretch/>
        </p:blipFill>
        <p:spPr>
          <a:xfrm>
            <a:off x="3648028" y="3737213"/>
            <a:ext cx="1547025" cy="1337456"/>
          </a:xfrm>
          <a:prstGeom prst="rect">
            <a:avLst/>
          </a:prstGeom>
          <a:noFill/>
          <a:ln>
            <a:noFill/>
          </a:ln>
        </p:spPr>
      </p:pic>
      <p:sp>
        <p:nvSpPr>
          <p:cNvPr id="304" name="Google Shape;304;p56"/>
          <p:cNvSpPr/>
          <p:nvPr/>
        </p:nvSpPr>
        <p:spPr>
          <a:xfrm>
            <a:off x="1146581" y="1944113"/>
            <a:ext cx="3086100" cy="367500"/>
          </a:xfrm>
          <a:prstGeom prst="rect">
            <a:avLst/>
          </a:prstGeom>
          <a:solidFill>
            <a:srgbClr val="B45F0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GB" sz="1500" b="1" i="0" u="none" strike="noStrike" cap="none">
                <a:solidFill>
                  <a:schemeClr val="lt1"/>
                </a:solidFill>
                <a:latin typeface="Arial"/>
                <a:ea typeface="Arial"/>
                <a:cs typeface="Arial"/>
                <a:sym typeface="Arial"/>
              </a:rPr>
              <a:t>Call Latency Offered by Server </a:t>
            </a:r>
            <a:endParaRPr sz="1400" b="0" i="0" u="none" strike="noStrike" cap="none">
              <a:solidFill>
                <a:srgbClr val="000000"/>
              </a:solidFill>
              <a:latin typeface="Arial"/>
              <a:ea typeface="Arial"/>
              <a:cs typeface="Arial"/>
              <a:sym typeface="Arial"/>
            </a:endParaRPr>
          </a:p>
        </p:txBody>
      </p:sp>
      <p:pic>
        <p:nvPicPr>
          <p:cNvPr id="305" name="Google Shape;305;p56"/>
          <p:cNvPicPr preferRelativeResize="0"/>
          <p:nvPr/>
        </p:nvPicPr>
        <p:blipFill rotWithShape="1">
          <a:blip r:embed="rId4">
            <a:alphaModFix/>
          </a:blip>
          <a:srcRect/>
          <a:stretch/>
        </p:blipFill>
        <p:spPr>
          <a:xfrm>
            <a:off x="1007269" y="3761195"/>
            <a:ext cx="2100263" cy="1289447"/>
          </a:xfrm>
          <a:prstGeom prst="rect">
            <a:avLst/>
          </a:prstGeom>
          <a:noFill/>
          <a:ln>
            <a:noFill/>
          </a:ln>
        </p:spPr>
      </p:pic>
      <p:pic>
        <p:nvPicPr>
          <p:cNvPr id="306" name="Google Shape;306;p56"/>
          <p:cNvPicPr preferRelativeResize="0"/>
          <p:nvPr/>
        </p:nvPicPr>
        <p:blipFill rotWithShape="1">
          <a:blip r:embed="rId5">
            <a:alphaModFix/>
          </a:blip>
          <a:srcRect/>
          <a:stretch/>
        </p:blipFill>
        <p:spPr>
          <a:xfrm>
            <a:off x="5625713" y="2069231"/>
            <a:ext cx="2464594" cy="2193919"/>
          </a:xfrm>
          <a:prstGeom prst="rect">
            <a:avLst/>
          </a:prstGeom>
          <a:noFill/>
          <a:ln>
            <a:noFill/>
          </a:ln>
        </p:spPr>
      </p:pic>
      <p:sp>
        <p:nvSpPr>
          <p:cNvPr id="307" name="Google Shape;307;p56"/>
          <p:cNvSpPr/>
          <p:nvPr/>
        </p:nvSpPr>
        <p:spPr>
          <a:xfrm>
            <a:off x="1146581" y="2733506"/>
            <a:ext cx="3086100" cy="367500"/>
          </a:xfrm>
          <a:prstGeom prst="rect">
            <a:avLst/>
          </a:prstGeom>
          <a:solidFill>
            <a:srgbClr val="B45F0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GB" sz="1500" b="1" i="0" u="none" strike="noStrike" cap="none">
                <a:solidFill>
                  <a:schemeClr val="lt1"/>
                </a:solidFill>
                <a:latin typeface="Arial"/>
                <a:ea typeface="Arial"/>
                <a:cs typeface="Arial"/>
                <a:sym typeface="Arial"/>
              </a:rPr>
              <a:t> CPU Load on the VoIP Server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7"/>
          <p:cNvPicPr preferRelativeResize="0"/>
          <p:nvPr/>
        </p:nvPicPr>
        <p:blipFill rotWithShape="1">
          <a:blip r:embed="rId3">
            <a:alphaModFix/>
          </a:blip>
          <a:srcRect/>
          <a:stretch/>
        </p:blipFill>
        <p:spPr>
          <a:xfrm>
            <a:off x="1485900" y="1078706"/>
            <a:ext cx="6347231" cy="3592487"/>
          </a:xfrm>
          <a:prstGeom prst="rect">
            <a:avLst/>
          </a:prstGeom>
          <a:noFill/>
          <a:ln>
            <a:noFill/>
          </a:ln>
        </p:spPr>
      </p:pic>
      <p:sp>
        <p:nvSpPr>
          <p:cNvPr id="313" name="Google Shape;313;p57"/>
          <p:cNvSpPr/>
          <p:nvPr/>
        </p:nvSpPr>
        <p:spPr>
          <a:xfrm>
            <a:off x="3086100" y="183169"/>
            <a:ext cx="3268200" cy="367500"/>
          </a:xfrm>
          <a:prstGeom prst="rect">
            <a:avLst/>
          </a:prstGeom>
          <a:solidFill>
            <a:srgbClr val="9F59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GB" sz="1500" b="1" i="0" u="none" strike="noStrike" cap="none">
                <a:solidFill>
                  <a:schemeClr val="lt1"/>
                </a:solidFill>
                <a:latin typeface="Arial"/>
                <a:ea typeface="Arial"/>
                <a:cs typeface="Arial"/>
                <a:sym typeface="Arial"/>
              </a:rPr>
              <a:t>CPU Load on the VoIP Server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0"/>
          <p:cNvSpPr/>
          <p:nvPr/>
        </p:nvSpPr>
        <p:spPr>
          <a:xfrm>
            <a:off x="3556262" y="256459"/>
            <a:ext cx="1725000" cy="4557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500" b="1" i="0" u="none" strike="noStrike" cap="none">
                <a:solidFill>
                  <a:schemeClr val="lt1"/>
                </a:solidFill>
                <a:latin typeface="Calibri"/>
                <a:ea typeface="Calibri"/>
                <a:cs typeface="Calibri"/>
                <a:sym typeface="Calibri"/>
              </a:rPr>
              <a:t>Introduction</a:t>
            </a:r>
            <a:endParaRPr sz="1100"/>
          </a:p>
        </p:txBody>
      </p:sp>
      <p:sp>
        <p:nvSpPr>
          <p:cNvPr id="195" name="Google Shape;195;p40"/>
          <p:cNvSpPr txBox="1">
            <a:spLocks noGrp="1"/>
          </p:cNvSpPr>
          <p:nvPr>
            <p:ph type="body" idx="1"/>
          </p:nvPr>
        </p:nvSpPr>
        <p:spPr>
          <a:xfrm>
            <a:off x="528188" y="1039313"/>
            <a:ext cx="4428000" cy="2245800"/>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800"/>
              <a:buChar char="●"/>
            </a:pPr>
            <a:r>
              <a:rPr lang="en-GB" sz="1800"/>
              <a:t>Transition in Radio Technologies</a:t>
            </a:r>
            <a:endParaRPr/>
          </a:p>
          <a:p>
            <a:pPr marL="177800" lvl="0" indent="-177800" algn="l" rtl="0">
              <a:lnSpc>
                <a:spcPct val="90000"/>
              </a:lnSpc>
              <a:spcBef>
                <a:spcPts val="800"/>
              </a:spcBef>
              <a:spcAft>
                <a:spcPts val="0"/>
              </a:spcAft>
              <a:buClr>
                <a:schemeClr val="dk1"/>
              </a:buClr>
              <a:buSzPts val="1800"/>
              <a:buChar char="●"/>
            </a:pPr>
            <a:r>
              <a:rPr lang="en-GB" sz="1800"/>
              <a:t>Maritime Communications</a:t>
            </a:r>
            <a:endParaRPr/>
          </a:p>
          <a:p>
            <a:pPr marL="177800" lvl="0" indent="-177800" algn="l" rtl="0">
              <a:lnSpc>
                <a:spcPct val="90000"/>
              </a:lnSpc>
              <a:spcBef>
                <a:spcPts val="800"/>
              </a:spcBef>
              <a:spcAft>
                <a:spcPts val="0"/>
              </a:spcAft>
              <a:buClr>
                <a:schemeClr val="dk1"/>
              </a:buClr>
              <a:buSzPts val="1800"/>
              <a:buChar char="●"/>
            </a:pPr>
            <a:r>
              <a:rPr lang="en-GB" sz="1800"/>
              <a:t>Radio Act 1912</a:t>
            </a:r>
            <a:endParaRPr sz="1800"/>
          </a:p>
          <a:p>
            <a:pPr marL="177800" lvl="0" indent="0" algn="l" rtl="0">
              <a:spcBef>
                <a:spcPts val="800"/>
              </a:spcBef>
              <a:spcAft>
                <a:spcPts val="0"/>
              </a:spcAft>
              <a:buNone/>
            </a:pPr>
            <a:r>
              <a:rPr lang="en-GB" sz="1800"/>
              <a:t>(Bands less than 200m wavelength)</a:t>
            </a:r>
            <a:endParaRPr sz="1800"/>
          </a:p>
          <a:p>
            <a:pPr marL="177800" lvl="0" indent="-177800" algn="l" rtl="0">
              <a:lnSpc>
                <a:spcPct val="90000"/>
              </a:lnSpc>
              <a:spcBef>
                <a:spcPts val="1600"/>
              </a:spcBef>
              <a:spcAft>
                <a:spcPts val="0"/>
              </a:spcAft>
              <a:buClr>
                <a:schemeClr val="dk1"/>
              </a:buClr>
              <a:buSzPts val="1800"/>
              <a:buChar char="●"/>
            </a:pPr>
            <a:r>
              <a:rPr lang="en-GB" sz="1800"/>
              <a:t>Cellular range for Maritime Communications</a:t>
            </a:r>
            <a:endParaRPr/>
          </a:p>
          <a:p>
            <a:pPr marL="177800" lvl="0" indent="-177800" algn="l" rtl="0">
              <a:lnSpc>
                <a:spcPct val="90000"/>
              </a:lnSpc>
              <a:spcBef>
                <a:spcPts val="800"/>
              </a:spcBef>
              <a:spcAft>
                <a:spcPts val="0"/>
              </a:spcAft>
              <a:buClr>
                <a:schemeClr val="dk1"/>
              </a:buClr>
              <a:buSzPts val="1800"/>
              <a:buChar char="●"/>
            </a:pPr>
            <a:r>
              <a:rPr lang="en-GB" sz="1800"/>
              <a:t>Long Range Communications</a:t>
            </a:r>
            <a:endParaRPr/>
          </a:p>
          <a:p>
            <a:pPr marL="177800" lvl="0" indent="-63500" algn="l" rtl="0">
              <a:lnSpc>
                <a:spcPct val="90000"/>
              </a:lnSpc>
              <a:spcBef>
                <a:spcPts val="800"/>
              </a:spcBef>
              <a:spcAft>
                <a:spcPts val="0"/>
              </a:spcAft>
              <a:buClr>
                <a:schemeClr val="dk1"/>
              </a:buClr>
              <a:buSzPts val="1800"/>
              <a:buNone/>
            </a:pPr>
            <a:endParaRPr sz="1800"/>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1600"/>
              </a:spcAft>
              <a:buClr>
                <a:schemeClr val="dk1"/>
              </a:buClr>
              <a:buSzPts val="2100"/>
              <a:buNone/>
            </a:pPr>
            <a:endParaRPr/>
          </a:p>
        </p:txBody>
      </p:sp>
      <p:pic>
        <p:nvPicPr>
          <p:cNvPr id="196" name="Google Shape;196;p40"/>
          <p:cNvPicPr preferRelativeResize="0"/>
          <p:nvPr/>
        </p:nvPicPr>
        <p:blipFill rotWithShape="1">
          <a:blip r:embed="rId3">
            <a:alphaModFix/>
          </a:blip>
          <a:srcRect/>
          <a:stretch/>
        </p:blipFill>
        <p:spPr>
          <a:xfrm>
            <a:off x="5163600" y="2617913"/>
            <a:ext cx="3433652" cy="20200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8"/>
          <p:cNvSpPr txBox="1"/>
          <p:nvPr/>
        </p:nvSpPr>
        <p:spPr>
          <a:xfrm>
            <a:off x="0" y="0"/>
            <a:ext cx="2250000" cy="2250000"/>
          </a:xfrm>
          <a:prstGeom prst="rect">
            <a:avLst/>
          </a:prstGeom>
          <a:noFill/>
          <a:ln>
            <a:noFill/>
          </a:ln>
        </p:spPr>
        <p:txBody>
          <a:bodyPr spcFirstLastPara="1" wrap="square" lIns="68575" tIns="68575" rIns="68575" bIns="68575" anchor="t" anchorCtr="0">
            <a:noAutofit/>
          </a:bodyPr>
          <a:lstStyle/>
          <a:p>
            <a:pPr marL="0" marR="0" lvl="0" indent="0" algn="just" rtl="0">
              <a:lnSpc>
                <a:spcPct val="115000"/>
              </a:lnSpc>
              <a:spcBef>
                <a:spcPts val="0"/>
              </a:spcBef>
              <a:spcAft>
                <a:spcPts val="0"/>
              </a:spcAft>
              <a:buNone/>
            </a:pPr>
            <a:endParaRPr sz="1100"/>
          </a:p>
        </p:txBody>
      </p:sp>
      <p:pic>
        <p:nvPicPr>
          <p:cNvPr id="319" name="Google Shape;319;p58"/>
          <p:cNvPicPr preferRelativeResize="0"/>
          <p:nvPr/>
        </p:nvPicPr>
        <p:blipFill rotWithShape="1">
          <a:blip r:embed="rId3">
            <a:alphaModFix/>
          </a:blip>
          <a:srcRect/>
          <a:stretch/>
        </p:blipFill>
        <p:spPr>
          <a:xfrm>
            <a:off x="2176381" y="315900"/>
            <a:ext cx="4767344" cy="1618200"/>
          </a:xfrm>
          <a:prstGeom prst="rect">
            <a:avLst/>
          </a:prstGeom>
          <a:noFill/>
          <a:ln>
            <a:noFill/>
          </a:ln>
        </p:spPr>
      </p:pic>
      <p:sp>
        <p:nvSpPr>
          <p:cNvPr id="320" name="Google Shape;320;p58"/>
          <p:cNvSpPr txBox="1">
            <a:spLocks noGrp="1"/>
          </p:cNvSpPr>
          <p:nvPr>
            <p:ph type="title" idx="4294967295"/>
          </p:nvPr>
        </p:nvSpPr>
        <p:spPr>
          <a:xfrm>
            <a:off x="1285875" y="2514019"/>
            <a:ext cx="6883500" cy="1404900"/>
          </a:xfrm>
          <a:prstGeom prst="rect">
            <a:avLst/>
          </a:prstGeom>
          <a:solidFill>
            <a:srgbClr val="EA99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just" rtl="0">
              <a:lnSpc>
                <a:spcPct val="115000"/>
              </a:lnSpc>
              <a:spcBef>
                <a:spcPts val="0"/>
              </a:spcBef>
              <a:spcAft>
                <a:spcPts val="0"/>
              </a:spcAft>
              <a:buClr>
                <a:schemeClr val="dk1"/>
              </a:buClr>
              <a:buSzPts val="800"/>
              <a:buFont typeface="Arial"/>
              <a:buNone/>
            </a:pPr>
            <a:r>
              <a:rPr lang="en-GB" sz="1200">
                <a:latin typeface="Arial"/>
                <a:ea typeface="Arial"/>
                <a:cs typeface="Arial"/>
                <a:sym typeface="Arial"/>
              </a:rPr>
              <a:t>Table I shows the summary of call sessions. In stage - 0, which is the idle state, the VoIP server </a:t>
            </a:r>
            <a:endParaRPr sz="1200">
              <a:latin typeface="Arial"/>
              <a:ea typeface="Arial"/>
              <a:cs typeface="Arial"/>
              <a:sym typeface="Arial"/>
            </a:endParaRPr>
          </a:p>
          <a:p>
            <a:pPr marL="0" marR="0" lvl="0" indent="0" algn="just" rtl="0">
              <a:lnSpc>
                <a:spcPct val="115000"/>
              </a:lnSpc>
              <a:spcBef>
                <a:spcPts val="0"/>
              </a:spcBef>
              <a:spcAft>
                <a:spcPts val="0"/>
              </a:spcAft>
              <a:buClr>
                <a:schemeClr val="dk1"/>
              </a:buClr>
              <a:buSzPts val="800"/>
              <a:buFont typeface="Arial"/>
              <a:buNone/>
            </a:pPr>
            <a:r>
              <a:rPr lang="en-GB" sz="1200">
                <a:latin typeface="Arial"/>
                <a:ea typeface="Arial"/>
                <a:cs typeface="Arial"/>
                <a:sym typeface="Arial"/>
              </a:rPr>
              <a:t>had handled 14 sessions earlier. In the stage - 1, two parallel sessions were initiated through which </a:t>
            </a:r>
            <a:endParaRPr sz="1200">
              <a:latin typeface="Arial"/>
              <a:ea typeface="Arial"/>
              <a:cs typeface="Arial"/>
              <a:sym typeface="Arial"/>
            </a:endParaRPr>
          </a:p>
          <a:p>
            <a:pPr marL="0" marR="0" lvl="0" indent="0" algn="just" rtl="0">
              <a:lnSpc>
                <a:spcPct val="115000"/>
              </a:lnSpc>
              <a:spcBef>
                <a:spcPts val="0"/>
              </a:spcBef>
              <a:spcAft>
                <a:spcPts val="0"/>
              </a:spcAft>
              <a:buClr>
                <a:schemeClr val="dk1"/>
              </a:buClr>
              <a:buSzPts val="800"/>
              <a:buFont typeface="Arial"/>
              <a:buNone/>
            </a:pPr>
            <a:r>
              <a:rPr lang="en-GB" sz="1200">
                <a:latin typeface="Arial"/>
                <a:ea typeface="Arial"/>
                <a:cs typeface="Arial"/>
                <a:sym typeface="Arial"/>
              </a:rPr>
              <a:t>four users were communicating to each other. In the stage - 2 one of the sessions was closed and </a:t>
            </a:r>
            <a:endParaRPr sz="1200">
              <a:latin typeface="Arial"/>
              <a:ea typeface="Arial"/>
              <a:cs typeface="Arial"/>
              <a:sym typeface="Arial"/>
            </a:endParaRPr>
          </a:p>
          <a:p>
            <a:pPr marL="0" marR="0" lvl="0" indent="0" algn="just" rtl="0">
              <a:lnSpc>
                <a:spcPct val="115000"/>
              </a:lnSpc>
              <a:spcBef>
                <a:spcPts val="0"/>
              </a:spcBef>
              <a:spcAft>
                <a:spcPts val="0"/>
              </a:spcAft>
              <a:buClr>
                <a:schemeClr val="dk1"/>
              </a:buClr>
              <a:buSzPts val="800"/>
              <a:buFont typeface="Arial"/>
              <a:buNone/>
            </a:pPr>
            <a:r>
              <a:rPr lang="en-GB" sz="1200">
                <a:latin typeface="Arial"/>
                <a:ea typeface="Arial"/>
                <a:cs typeface="Arial"/>
                <a:sym typeface="Arial"/>
              </a:rPr>
              <a:t>the other session was active. In stage - 3 all sessions were closed.</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9"/>
          <p:cNvPicPr preferRelativeResize="0"/>
          <p:nvPr/>
        </p:nvPicPr>
        <p:blipFill rotWithShape="1">
          <a:blip r:embed="rId3">
            <a:alphaModFix/>
          </a:blip>
          <a:srcRect/>
          <a:stretch/>
        </p:blipFill>
        <p:spPr>
          <a:xfrm>
            <a:off x="298313" y="114300"/>
            <a:ext cx="2806868" cy="4914899"/>
          </a:xfrm>
          <a:prstGeom prst="rect">
            <a:avLst/>
          </a:prstGeom>
          <a:noFill/>
          <a:ln>
            <a:noFill/>
          </a:ln>
        </p:spPr>
      </p:pic>
      <p:pic>
        <p:nvPicPr>
          <p:cNvPr id="326" name="Google Shape;326;p59"/>
          <p:cNvPicPr preferRelativeResize="0"/>
          <p:nvPr/>
        </p:nvPicPr>
        <p:blipFill rotWithShape="1">
          <a:blip r:embed="rId4">
            <a:alphaModFix/>
          </a:blip>
          <a:srcRect t="42955" r="28155" b="14960"/>
          <a:stretch/>
        </p:blipFill>
        <p:spPr>
          <a:xfrm>
            <a:off x="3651675" y="825113"/>
            <a:ext cx="5199431" cy="31611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60"/>
          <p:cNvPicPr preferRelativeResize="0"/>
          <p:nvPr/>
        </p:nvPicPr>
        <p:blipFill rotWithShape="1">
          <a:blip r:embed="rId3">
            <a:alphaModFix/>
          </a:blip>
          <a:srcRect t="11964" b="9788"/>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61"/>
          <p:cNvSpPr txBox="1">
            <a:spLocks noGrp="1"/>
          </p:cNvSpPr>
          <p:nvPr>
            <p:ph type="title" idx="4294967295"/>
          </p:nvPr>
        </p:nvSpPr>
        <p:spPr>
          <a:xfrm>
            <a:off x="246422" y="782231"/>
            <a:ext cx="4111500" cy="1468200"/>
          </a:xfrm>
          <a:prstGeom prst="rect">
            <a:avLst/>
          </a:prstGeom>
          <a:solidFill>
            <a:srgbClr val="EA99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15000"/>
              </a:lnSpc>
              <a:spcBef>
                <a:spcPts val="0"/>
              </a:spcBef>
              <a:spcAft>
                <a:spcPts val="0"/>
              </a:spcAft>
              <a:buClr>
                <a:schemeClr val="dk1"/>
              </a:buClr>
              <a:buSzPts val="800"/>
              <a:buFont typeface="Arial"/>
              <a:buNone/>
            </a:pPr>
            <a:r>
              <a:rPr lang="en-GB" sz="1200"/>
              <a:t>A python program was developed to monitor the performance</a:t>
            </a:r>
            <a:endParaRPr sz="1200"/>
          </a:p>
          <a:p>
            <a:pPr marL="0" marR="0" lvl="0" indent="0" algn="l" rtl="0">
              <a:lnSpc>
                <a:spcPct val="115000"/>
              </a:lnSpc>
              <a:spcBef>
                <a:spcPts val="0"/>
              </a:spcBef>
              <a:spcAft>
                <a:spcPts val="0"/>
              </a:spcAft>
              <a:buClr>
                <a:schemeClr val="dk1"/>
              </a:buClr>
              <a:buSzPts val="800"/>
              <a:buFont typeface="Arial"/>
              <a:buNone/>
            </a:pPr>
            <a:r>
              <a:rPr lang="en-GB" sz="1200"/>
              <a:t>of the Raspberry Pi. The program captures the RAM, CPU</a:t>
            </a:r>
            <a:endParaRPr sz="1200"/>
          </a:p>
          <a:p>
            <a:pPr marL="0" marR="0" lvl="0" indent="0" algn="l" rtl="0">
              <a:lnSpc>
                <a:spcPct val="115000"/>
              </a:lnSpc>
              <a:spcBef>
                <a:spcPts val="0"/>
              </a:spcBef>
              <a:spcAft>
                <a:spcPts val="0"/>
              </a:spcAft>
              <a:buClr>
                <a:schemeClr val="dk1"/>
              </a:buClr>
              <a:buSzPts val="800"/>
              <a:buFont typeface="Arial"/>
              <a:buNone/>
            </a:pPr>
            <a:r>
              <a:rPr lang="en-GB" sz="1200"/>
              <a:t>Utilisation and CPU Frequency of the Raspberry Pi under</a:t>
            </a:r>
            <a:endParaRPr sz="1200"/>
          </a:p>
          <a:p>
            <a:pPr marL="0" marR="0" lvl="0" indent="0" algn="l" rtl="0">
              <a:lnSpc>
                <a:spcPct val="115000"/>
              </a:lnSpc>
              <a:spcBef>
                <a:spcPts val="0"/>
              </a:spcBef>
              <a:spcAft>
                <a:spcPts val="0"/>
              </a:spcAft>
              <a:buClr>
                <a:schemeClr val="dk1"/>
              </a:buClr>
              <a:buSzPts val="800"/>
              <a:buFont typeface="Arial"/>
              <a:buNone/>
            </a:pPr>
            <a:r>
              <a:rPr lang="en-GB" sz="1200"/>
              <a:t>different stages explained in Table 1. The data generated from</a:t>
            </a:r>
            <a:endParaRPr sz="1200"/>
          </a:p>
          <a:p>
            <a:pPr marL="0" marR="0" lvl="0" indent="0" algn="l" rtl="0">
              <a:lnSpc>
                <a:spcPct val="115000"/>
              </a:lnSpc>
              <a:spcBef>
                <a:spcPts val="0"/>
              </a:spcBef>
              <a:spcAft>
                <a:spcPts val="0"/>
              </a:spcAft>
              <a:buClr>
                <a:schemeClr val="dk1"/>
              </a:buClr>
              <a:buSzPts val="800"/>
              <a:buFont typeface="Arial"/>
              <a:buNone/>
            </a:pPr>
            <a:r>
              <a:rPr lang="en-GB" sz="1200"/>
              <a:t>this program is stored in a MySQL Database and later retrieved</a:t>
            </a:r>
            <a:endParaRPr sz="1200"/>
          </a:p>
          <a:p>
            <a:pPr marL="0" marR="0" lvl="0" indent="0" algn="l" rtl="0">
              <a:lnSpc>
                <a:spcPct val="115000"/>
              </a:lnSpc>
              <a:spcBef>
                <a:spcPts val="0"/>
              </a:spcBef>
              <a:spcAft>
                <a:spcPts val="0"/>
              </a:spcAft>
              <a:buClr>
                <a:schemeClr val="dk1"/>
              </a:buClr>
              <a:buSzPts val="800"/>
              <a:buFont typeface="Arial"/>
              <a:buNone/>
            </a:pPr>
            <a:r>
              <a:rPr lang="en-GB" sz="1200"/>
              <a:t>to plot the graph. </a:t>
            </a:r>
            <a:endParaRPr sz="1200"/>
          </a:p>
          <a:p>
            <a:pPr marL="0" marR="0" lvl="0" indent="0" algn="just" rtl="0">
              <a:lnSpc>
                <a:spcPct val="115000"/>
              </a:lnSpc>
              <a:spcBef>
                <a:spcPts val="0"/>
              </a:spcBef>
              <a:spcAft>
                <a:spcPts val="0"/>
              </a:spcAft>
              <a:buClr>
                <a:schemeClr val="dk1"/>
              </a:buClr>
              <a:buSzPts val="800"/>
              <a:buFont typeface="Arial"/>
              <a:buNone/>
            </a:pPr>
            <a:endParaRPr sz="1100"/>
          </a:p>
        </p:txBody>
      </p:sp>
      <p:pic>
        <p:nvPicPr>
          <p:cNvPr id="337" name="Google Shape;337;p61"/>
          <p:cNvPicPr preferRelativeResize="0"/>
          <p:nvPr/>
        </p:nvPicPr>
        <p:blipFill rotWithShape="1">
          <a:blip r:embed="rId3">
            <a:alphaModFix/>
          </a:blip>
          <a:srcRect l="60934" t="16258" r="19902" b="9738"/>
          <a:stretch/>
        </p:blipFill>
        <p:spPr>
          <a:xfrm>
            <a:off x="4950619" y="353625"/>
            <a:ext cx="3611174" cy="4393405"/>
          </a:xfrm>
          <a:prstGeom prst="rect">
            <a:avLst/>
          </a:prstGeom>
          <a:noFill/>
          <a:ln>
            <a:noFill/>
          </a:ln>
        </p:spPr>
      </p:pic>
      <p:pic>
        <p:nvPicPr>
          <p:cNvPr id="338" name="Google Shape;338;p61"/>
          <p:cNvPicPr preferRelativeResize="0"/>
          <p:nvPr/>
        </p:nvPicPr>
        <p:blipFill rotWithShape="1">
          <a:blip r:embed="rId4">
            <a:alphaModFix/>
          </a:blip>
          <a:srcRect/>
          <a:stretch/>
        </p:blipFill>
        <p:spPr>
          <a:xfrm>
            <a:off x="526189" y="3026963"/>
            <a:ext cx="3552131" cy="12057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2"/>
          <p:cNvSpPr txBox="1">
            <a:spLocks noGrp="1"/>
          </p:cNvSpPr>
          <p:nvPr>
            <p:ph type="title" idx="4294967295"/>
          </p:nvPr>
        </p:nvSpPr>
        <p:spPr>
          <a:xfrm>
            <a:off x="1339463" y="1130513"/>
            <a:ext cx="6225900" cy="2512800"/>
          </a:xfrm>
          <a:prstGeom prst="rect">
            <a:avLst/>
          </a:prstGeom>
          <a:solidFill>
            <a:srgbClr val="EA99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342900" marR="0" lvl="0" indent="342900" algn="just" rtl="0">
              <a:lnSpc>
                <a:spcPct val="115000"/>
              </a:lnSpc>
              <a:spcBef>
                <a:spcPts val="0"/>
              </a:spcBef>
              <a:spcAft>
                <a:spcPts val="0"/>
              </a:spcAft>
              <a:buClr>
                <a:schemeClr val="dk1"/>
              </a:buClr>
              <a:buSzPts val="800"/>
              <a:buFont typeface="Arial"/>
              <a:buNone/>
            </a:pPr>
            <a:r>
              <a:rPr lang="en-GB" sz="1500" b="1"/>
              <a:t>The test result shows three spikes in CPU Utilisation and CPU</a:t>
            </a:r>
            <a:endParaRPr sz="1500" b="1"/>
          </a:p>
          <a:p>
            <a:pPr marL="342900" marR="0" lvl="0" indent="342900" algn="just" rtl="0">
              <a:lnSpc>
                <a:spcPct val="115000"/>
              </a:lnSpc>
              <a:spcBef>
                <a:spcPts val="0"/>
              </a:spcBef>
              <a:spcAft>
                <a:spcPts val="0"/>
              </a:spcAft>
              <a:buClr>
                <a:schemeClr val="dk1"/>
              </a:buClr>
              <a:buSzPts val="800"/>
              <a:buFont typeface="Arial"/>
              <a:buNone/>
            </a:pPr>
            <a:r>
              <a:rPr lang="en-GB" sz="1500" b="1"/>
              <a:t>of the Raspberry Pi and the CPU Utilisation was 38.5% for</a:t>
            </a:r>
            <a:endParaRPr sz="1500" b="1"/>
          </a:p>
          <a:p>
            <a:pPr marL="342900" marR="0" lvl="0" indent="342900" algn="just" rtl="0">
              <a:lnSpc>
                <a:spcPct val="115000"/>
              </a:lnSpc>
              <a:spcBef>
                <a:spcPts val="0"/>
              </a:spcBef>
              <a:spcAft>
                <a:spcPts val="0"/>
              </a:spcAft>
              <a:buClr>
                <a:schemeClr val="dk1"/>
              </a:buClr>
              <a:buSzPts val="800"/>
              <a:buFont typeface="Arial"/>
              <a:buNone/>
            </a:pPr>
            <a:r>
              <a:rPr lang="en-GB" sz="1500" b="1"/>
              <a:t>Stage 1, 8.5% for stage 2 and 14.7% for stage 3. Rest of the</a:t>
            </a:r>
            <a:endParaRPr sz="1500" b="1"/>
          </a:p>
          <a:p>
            <a:pPr marL="342900" marR="0" lvl="0" indent="342900" algn="just" rtl="0">
              <a:lnSpc>
                <a:spcPct val="115000"/>
              </a:lnSpc>
              <a:spcBef>
                <a:spcPts val="0"/>
              </a:spcBef>
              <a:spcAft>
                <a:spcPts val="0"/>
              </a:spcAft>
              <a:buClr>
                <a:schemeClr val="dk1"/>
              </a:buClr>
              <a:buSzPts val="800"/>
              <a:buFont typeface="Arial"/>
              <a:buNone/>
            </a:pPr>
            <a:r>
              <a:rPr lang="en-GB" sz="1500" b="1"/>
              <a:t>time the CPU Frequency is maintained at 600MHz and the</a:t>
            </a:r>
            <a:endParaRPr sz="1500" b="1"/>
          </a:p>
          <a:p>
            <a:pPr marL="342900" marR="0" lvl="0" indent="342900" algn="just" rtl="0">
              <a:lnSpc>
                <a:spcPct val="115000"/>
              </a:lnSpc>
              <a:spcBef>
                <a:spcPts val="0"/>
              </a:spcBef>
              <a:spcAft>
                <a:spcPts val="0"/>
              </a:spcAft>
              <a:buClr>
                <a:schemeClr val="dk1"/>
              </a:buClr>
              <a:buSzPts val="800"/>
              <a:buFont typeface="Arial"/>
              <a:buNone/>
            </a:pPr>
            <a:r>
              <a:rPr lang="en-GB" sz="1500" b="1"/>
              <a:t>CPU Utilisation was under 1%. From the test results it is seen</a:t>
            </a:r>
            <a:endParaRPr sz="1500" b="1"/>
          </a:p>
          <a:p>
            <a:pPr marL="342900" marR="0" lvl="0" indent="342900" algn="just" rtl="0">
              <a:lnSpc>
                <a:spcPct val="115000"/>
              </a:lnSpc>
              <a:spcBef>
                <a:spcPts val="0"/>
              </a:spcBef>
              <a:spcAft>
                <a:spcPts val="0"/>
              </a:spcAft>
              <a:buClr>
                <a:schemeClr val="dk1"/>
              </a:buClr>
              <a:buSzPts val="800"/>
              <a:buFont typeface="Arial"/>
              <a:buNone/>
            </a:pPr>
            <a:r>
              <a:rPr lang="en-GB" sz="1500" b="1"/>
              <a:t>that the Raspberry Pi is capable of handling multiple calls and</a:t>
            </a:r>
            <a:endParaRPr sz="1500" b="1"/>
          </a:p>
          <a:p>
            <a:pPr marL="342900" marR="0" lvl="0" indent="342900" algn="just" rtl="0">
              <a:lnSpc>
                <a:spcPct val="115000"/>
              </a:lnSpc>
              <a:spcBef>
                <a:spcPts val="0"/>
              </a:spcBef>
              <a:spcAft>
                <a:spcPts val="0"/>
              </a:spcAft>
              <a:buClr>
                <a:schemeClr val="dk1"/>
              </a:buClr>
              <a:buSzPts val="800"/>
              <a:buFont typeface="Arial"/>
              <a:buNone/>
            </a:pPr>
            <a:r>
              <a:rPr lang="en-GB" sz="1500" b="1"/>
              <a:t>the CPU utilisation is normal.</a:t>
            </a:r>
            <a:endParaRPr sz="1500" b="1"/>
          </a:p>
          <a:p>
            <a:pPr marL="0" marR="0" lvl="0" indent="0" algn="just" rtl="0">
              <a:lnSpc>
                <a:spcPct val="115000"/>
              </a:lnSpc>
              <a:spcBef>
                <a:spcPts val="0"/>
              </a:spcBef>
              <a:spcAft>
                <a:spcPts val="0"/>
              </a:spcAft>
              <a:buClr>
                <a:schemeClr val="dk1"/>
              </a:buClr>
              <a:buSzPts val="800"/>
              <a:buFont typeface="Arial"/>
              <a:buNone/>
            </a:pP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63"/>
          <p:cNvPicPr preferRelativeResize="0"/>
          <p:nvPr/>
        </p:nvPicPr>
        <p:blipFill rotWithShape="1">
          <a:blip r:embed="rId3">
            <a:alphaModFix/>
          </a:blip>
          <a:srcRect/>
          <a:stretch/>
        </p:blipFill>
        <p:spPr>
          <a:xfrm>
            <a:off x="2179359" y="1394372"/>
            <a:ext cx="4436268" cy="2636043"/>
          </a:xfrm>
          <a:prstGeom prst="rect">
            <a:avLst/>
          </a:prstGeom>
          <a:noFill/>
          <a:ln>
            <a:noFill/>
          </a:ln>
        </p:spPr>
      </p:pic>
      <p:sp>
        <p:nvSpPr>
          <p:cNvPr id="349" name="Google Shape;349;p63"/>
          <p:cNvSpPr txBox="1">
            <a:spLocks noGrp="1"/>
          </p:cNvSpPr>
          <p:nvPr>
            <p:ph type="title" idx="4294967295"/>
          </p:nvPr>
        </p:nvSpPr>
        <p:spPr>
          <a:xfrm>
            <a:off x="1650206" y="450056"/>
            <a:ext cx="5615100" cy="6282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rPr>
              <a:t>Standard Latency Ranges of Asterisk Server: Asterisk Open Source</a:t>
            </a:r>
            <a:endParaRPr/>
          </a:p>
        </p:txBody>
      </p:sp>
      <p:sp>
        <p:nvSpPr>
          <p:cNvPr id="350" name="Google Shape;350;p63"/>
          <p:cNvSpPr txBox="1"/>
          <p:nvPr/>
        </p:nvSpPr>
        <p:spPr>
          <a:xfrm>
            <a:off x="257456" y="4515300"/>
            <a:ext cx="5615100" cy="628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endParaRPr sz="1100"/>
          </a:p>
        </p:txBody>
      </p:sp>
      <p:sp>
        <p:nvSpPr>
          <p:cNvPr id="351" name="Google Shape;351;p63"/>
          <p:cNvSpPr txBox="1"/>
          <p:nvPr/>
        </p:nvSpPr>
        <p:spPr>
          <a:xfrm>
            <a:off x="1316006" y="4209225"/>
            <a:ext cx="7283400" cy="4020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Clr>
                <a:schemeClr val="dk1"/>
              </a:buClr>
              <a:buSzPts val="800"/>
              <a:buFont typeface="Arial"/>
              <a:buNone/>
            </a:pPr>
            <a:r>
              <a:rPr lang="en-GB" sz="1400" u="sng">
                <a:solidFill>
                  <a:schemeClr val="hlink"/>
                </a:solidFill>
                <a:latin typeface="Times New Roman"/>
                <a:ea typeface="Times New Roman"/>
                <a:cs typeface="Times New Roman"/>
                <a:sym typeface="Times New Roman"/>
                <a:hlinkClick r:id="rId4"/>
              </a:rPr>
              <a:t>https://support.digium.com/community/s/article/How-do-I-determine-the-latency-of-my-Asterisk-server</a:t>
            </a:r>
            <a:endParaRPr sz="11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64" descr="A screenshot of a social media post&#10;&#10;Description automatically generated"/>
          <p:cNvPicPr preferRelativeResize="0">
            <a:picLocks noGrp="1"/>
          </p:cNvPicPr>
          <p:nvPr>
            <p:ph type="body" idx="4294967295"/>
          </p:nvPr>
        </p:nvPicPr>
        <p:blipFill rotWithShape="1">
          <a:blip r:embed="rId3">
            <a:alphaModFix/>
          </a:blip>
          <a:srcRect r="-230" b="5204"/>
          <a:stretch/>
        </p:blipFill>
        <p:spPr>
          <a:xfrm>
            <a:off x="0" y="71438"/>
            <a:ext cx="9060600" cy="491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65"/>
          <p:cNvPicPr preferRelativeResize="0"/>
          <p:nvPr/>
        </p:nvPicPr>
        <p:blipFill rotWithShape="1">
          <a:blip r:embed="rId3">
            <a:alphaModFix/>
          </a:blip>
          <a:srcRect/>
          <a:stretch/>
        </p:blipFill>
        <p:spPr>
          <a:xfrm>
            <a:off x="1753763" y="1309678"/>
            <a:ext cx="5082806" cy="2524144"/>
          </a:xfrm>
          <a:prstGeom prst="rect">
            <a:avLst/>
          </a:prstGeom>
          <a:noFill/>
          <a:ln>
            <a:noFill/>
          </a:ln>
        </p:spPr>
      </p:pic>
      <p:sp>
        <p:nvSpPr>
          <p:cNvPr id="362" name="Google Shape;362;p65"/>
          <p:cNvSpPr txBox="1">
            <a:spLocks noGrp="1"/>
          </p:cNvSpPr>
          <p:nvPr>
            <p:ph type="title" idx="4294967295"/>
          </p:nvPr>
        </p:nvSpPr>
        <p:spPr>
          <a:xfrm>
            <a:off x="332175" y="261019"/>
            <a:ext cx="3139500" cy="392700"/>
          </a:xfrm>
          <a:prstGeom prst="rect">
            <a:avLst/>
          </a:prstGeom>
          <a:solidFill>
            <a:srgbClr val="1C458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500"/>
              <a:buFont typeface="Calibri"/>
              <a:buNone/>
            </a:pPr>
            <a:r>
              <a:rPr lang="en-GB" sz="1500" b="1">
                <a:solidFill>
                  <a:schemeClr val="lt1"/>
                </a:solidFill>
              </a:rPr>
              <a:t>     Using Cyclic Test Tool:Real-Time</a:t>
            </a:r>
            <a:endParaRPr sz="3800"/>
          </a:p>
        </p:txBody>
      </p:sp>
      <p:sp>
        <p:nvSpPr>
          <p:cNvPr id="363" name="Google Shape;363;p65"/>
          <p:cNvSpPr txBox="1">
            <a:spLocks noGrp="1"/>
          </p:cNvSpPr>
          <p:nvPr>
            <p:ph type="title" idx="4294967295"/>
          </p:nvPr>
        </p:nvSpPr>
        <p:spPr>
          <a:xfrm>
            <a:off x="5632838" y="4232944"/>
            <a:ext cx="3139500" cy="392700"/>
          </a:xfrm>
          <a:prstGeom prst="rect">
            <a:avLst/>
          </a:prstGeom>
          <a:solidFill>
            <a:srgbClr val="00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500"/>
              <a:buFont typeface="Calibri"/>
              <a:buNone/>
            </a:pPr>
            <a:r>
              <a:rPr lang="en-GB" sz="1500" b="1">
                <a:solidFill>
                  <a:schemeClr val="lt1"/>
                </a:solidFill>
              </a:rPr>
              <a:t>     		Latency: 56.82ms</a:t>
            </a:r>
            <a:endParaRPr sz="3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6"/>
          <p:cNvSpPr/>
          <p:nvPr/>
        </p:nvSpPr>
        <p:spPr>
          <a:xfrm>
            <a:off x="0" y="0"/>
            <a:ext cx="9144000" cy="5200500"/>
          </a:xfrm>
          <a:prstGeom prst="rect">
            <a:avLst/>
          </a:prstGeom>
          <a:gradFill>
            <a:gsLst>
              <a:gs pos="0">
                <a:srgbClr val="B1FF95">
                  <a:alpha val="35686"/>
                </a:srgbClr>
              </a:gs>
              <a:gs pos="100000">
                <a:srgbClr val="FFF2CC"/>
              </a:gs>
            </a:gsLst>
            <a:lin ang="0" scaled="0"/>
          </a:gradFill>
          <a:ln w="9525" cap="flat" cmpd="sng">
            <a:solidFill>
              <a:srgbClr val="595959"/>
            </a:solidFill>
            <a:prstDash val="solid"/>
            <a:round/>
            <a:headEnd type="none" w="sm" len="sm"/>
            <a:tailEnd type="none" w="sm" len="sm"/>
          </a:ln>
        </p:spPr>
        <p:txBody>
          <a:bodyPr spcFirstLastPara="1" wrap="square" lIns="39325" tIns="39325" rIns="39325" bIns="39325" anchor="ctr" anchorCtr="0">
            <a:noAutofit/>
          </a:bodyPr>
          <a:lstStyle/>
          <a:p>
            <a:pPr marL="0" lvl="0" indent="0" algn="l" rtl="0">
              <a:spcBef>
                <a:spcPts val="0"/>
              </a:spcBef>
              <a:spcAft>
                <a:spcPts val="0"/>
              </a:spcAft>
              <a:buNone/>
            </a:pPr>
            <a:endParaRPr/>
          </a:p>
        </p:txBody>
      </p:sp>
      <p:pic>
        <p:nvPicPr>
          <p:cNvPr id="369" name="Google Shape;369;p66"/>
          <p:cNvPicPr preferRelativeResize="0"/>
          <p:nvPr/>
        </p:nvPicPr>
        <p:blipFill>
          <a:blip r:embed="rId3">
            <a:alphaModFix/>
          </a:blip>
          <a:stretch>
            <a:fillRect/>
          </a:stretch>
        </p:blipFill>
        <p:spPr>
          <a:xfrm>
            <a:off x="1063043" y="1298649"/>
            <a:ext cx="1144251" cy="859697"/>
          </a:xfrm>
          <a:prstGeom prst="rect">
            <a:avLst/>
          </a:prstGeom>
          <a:noFill/>
          <a:ln>
            <a:noFill/>
          </a:ln>
        </p:spPr>
      </p:pic>
      <p:pic>
        <p:nvPicPr>
          <p:cNvPr id="370" name="Google Shape;370;p66"/>
          <p:cNvPicPr preferRelativeResize="0"/>
          <p:nvPr/>
        </p:nvPicPr>
        <p:blipFill>
          <a:blip r:embed="rId4">
            <a:alphaModFix/>
          </a:blip>
          <a:stretch>
            <a:fillRect/>
          </a:stretch>
        </p:blipFill>
        <p:spPr>
          <a:xfrm>
            <a:off x="3511031" y="1832992"/>
            <a:ext cx="621719" cy="583126"/>
          </a:xfrm>
          <a:prstGeom prst="rect">
            <a:avLst/>
          </a:prstGeom>
          <a:noFill/>
          <a:ln>
            <a:noFill/>
          </a:ln>
        </p:spPr>
      </p:pic>
      <p:pic>
        <p:nvPicPr>
          <p:cNvPr id="371" name="Google Shape;371;p66"/>
          <p:cNvPicPr preferRelativeResize="0"/>
          <p:nvPr/>
        </p:nvPicPr>
        <p:blipFill rotWithShape="1">
          <a:blip r:embed="rId5">
            <a:alphaModFix/>
          </a:blip>
          <a:srcRect t="22779"/>
          <a:stretch/>
        </p:blipFill>
        <p:spPr>
          <a:xfrm rot="443353">
            <a:off x="6933999" y="1875892"/>
            <a:ext cx="1067337" cy="774897"/>
          </a:xfrm>
          <a:prstGeom prst="rect">
            <a:avLst/>
          </a:prstGeom>
          <a:noFill/>
          <a:ln>
            <a:noFill/>
          </a:ln>
        </p:spPr>
      </p:pic>
      <p:pic>
        <p:nvPicPr>
          <p:cNvPr id="372" name="Google Shape;372;p66"/>
          <p:cNvPicPr preferRelativeResize="0"/>
          <p:nvPr/>
        </p:nvPicPr>
        <p:blipFill>
          <a:blip r:embed="rId6">
            <a:alphaModFix/>
          </a:blip>
          <a:stretch>
            <a:fillRect/>
          </a:stretch>
        </p:blipFill>
        <p:spPr>
          <a:xfrm>
            <a:off x="5120809" y="2402127"/>
            <a:ext cx="560578" cy="526820"/>
          </a:xfrm>
          <a:prstGeom prst="rect">
            <a:avLst/>
          </a:prstGeom>
          <a:noFill/>
          <a:ln>
            <a:noFill/>
          </a:ln>
        </p:spPr>
      </p:pic>
      <p:pic>
        <p:nvPicPr>
          <p:cNvPr id="373" name="Google Shape;373;p66"/>
          <p:cNvPicPr preferRelativeResize="0"/>
          <p:nvPr/>
        </p:nvPicPr>
        <p:blipFill rotWithShape="1">
          <a:blip r:embed="rId7">
            <a:alphaModFix/>
          </a:blip>
          <a:srcRect t="24729" r="11386" b="9324"/>
          <a:stretch/>
        </p:blipFill>
        <p:spPr>
          <a:xfrm>
            <a:off x="1095780" y="3065779"/>
            <a:ext cx="3003600" cy="1334100"/>
          </a:xfrm>
          <a:prstGeom prst="roundRect">
            <a:avLst>
              <a:gd name="adj" fmla="val 16667"/>
            </a:avLst>
          </a:prstGeom>
          <a:noFill/>
          <a:ln w="9525" cap="flat" cmpd="sng">
            <a:solidFill>
              <a:srgbClr val="FFAB40"/>
            </a:solidFill>
            <a:prstDash val="solid"/>
            <a:round/>
            <a:headEnd type="none" w="sm" len="sm"/>
            <a:tailEnd type="none" w="sm" len="sm"/>
          </a:ln>
        </p:spPr>
      </p:pic>
      <p:pic>
        <p:nvPicPr>
          <p:cNvPr id="374" name="Google Shape;374;p66"/>
          <p:cNvPicPr preferRelativeResize="0"/>
          <p:nvPr/>
        </p:nvPicPr>
        <p:blipFill rotWithShape="1">
          <a:blip r:embed="rId8">
            <a:alphaModFix/>
          </a:blip>
          <a:srcRect r="49997"/>
          <a:stretch/>
        </p:blipFill>
        <p:spPr>
          <a:xfrm>
            <a:off x="8053407" y="-133839"/>
            <a:ext cx="1058825" cy="208968"/>
          </a:xfrm>
          <a:prstGeom prst="rect">
            <a:avLst/>
          </a:prstGeom>
          <a:noFill/>
          <a:ln>
            <a:noFill/>
          </a:ln>
        </p:spPr>
      </p:pic>
      <p:sp>
        <p:nvSpPr>
          <p:cNvPr id="375" name="Google Shape;375;p66"/>
          <p:cNvSpPr txBox="1"/>
          <p:nvPr/>
        </p:nvSpPr>
        <p:spPr>
          <a:xfrm>
            <a:off x="747353" y="873129"/>
            <a:ext cx="3999300" cy="480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GB" sz="1800" b="1">
                <a:latin typeface="Open Sans"/>
                <a:ea typeface="Open Sans"/>
                <a:cs typeface="Open Sans"/>
                <a:sym typeface="Open Sans"/>
              </a:rPr>
              <a:t>Proposed Emergency Services</a:t>
            </a:r>
            <a:endParaRPr sz="1800" b="1">
              <a:latin typeface="Open Sans"/>
              <a:ea typeface="Open Sans"/>
              <a:cs typeface="Open Sans"/>
              <a:sym typeface="Open Sans"/>
            </a:endParaRPr>
          </a:p>
        </p:txBody>
      </p:sp>
      <p:sp>
        <p:nvSpPr>
          <p:cNvPr id="376" name="Google Shape;376;p66"/>
          <p:cNvSpPr txBox="1"/>
          <p:nvPr/>
        </p:nvSpPr>
        <p:spPr>
          <a:xfrm>
            <a:off x="1095780" y="4399827"/>
            <a:ext cx="3003600" cy="276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GB" sz="1100" b="1">
                <a:latin typeface="Open Sans"/>
                <a:ea typeface="Open Sans"/>
                <a:cs typeface="Open Sans"/>
                <a:sym typeface="Open Sans"/>
              </a:rPr>
              <a:t>Beneficiaries</a:t>
            </a:r>
            <a:endParaRPr sz="1100" b="1">
              <a:latin typeface="Open Sans"/>
              <a:ea typeface="Open Sans"/>
              <a:cs typeface="Open Sans"/>
              <a:sym typeface="Open Sans"/>
            </a:endParaRPr>
          </a:p>
        </p:txBody>
      </p:sp>
      <p:cxnSp>
        <p:nvCxnSpPr>
          <p:cNvPr id="377" name="Google Shape;377;p66"/>
          <p:cNvCxnSpPr>
            <a:stCxn id="370" idx="3"/>
            <a:endCxn id="371" idx="1"/>
          </p:cNvCxnSpPr>
          <p:nvPr/>
        </p:nvCxnSpPr>
        <p:spPr>
          <a:xfrm>
            <a:off x="4132750" y="2124555"/>
            <a:ext cx="2805600" cy="70200"/>
          </a:xfrm>
          <a:prstGeom prst="curvedConnector3">
            <a:avLst>
              <a:gd name="adj1" fmla="val 48991"/>
            </a:avLst>
          </a:prstGeom>
          <a:noFill/>
          <a:ln w="38100" cap="flat" cmpd="sng">
            <a:solidFill>
              <a:srgbClr val="0097A7"/>
            </a:solidFill>
            <a:prstDash val="solid"/>
            <a:round/>
            <a:headEnd type="triangle" w="med" len="med"/>
            <a:tailEnd type="triangle" w="med" len="med"/>
          </a:ln>
        </p:spPr>
      </p:cxnSp>
      <p:cxnSp>
        <p:nvCxnSpPr>
          <p:cNvPr id="378" name="Google Shape;378;p66"/>
          <p:cNvCxnSpPr>
            <a:stCxn id="370" idx="1"/>
            <a:endCxn id="369" idx="3"/>
          </p:cNvCxnSpPr>
          <p:nvPr/>
        </p:nvCxnSpPr>
        <p:spPr>
          <a:xfrm rot="10800000">
            <a:off x="2207231" y="1728555"/>
            <a:ext cx="1303800" cy="396000"/>
          </a:xfrm>
          <a:prstGeom prst="curvedConnector3">
            <a:avLst>
              <a:gd name="adj1" fmla="val 50002"/>
            </a:avLst>
          </a:prstGeom>
          <a:noFill/>
          <a:ln w="38100" cap="flat" cmpd="sng">
            <a:solidFill>
              <a:srgbClr val="FFAB40"/>
            </a:solidFill>
            <a:prstDash val="dash"/>
            <a:round/>
            <a:headEnd type="triangle" w="med" len="med"/>
            <a:tailEnd type="triangle" w="med" len="med"/>
          </a:ln>
        </p:spPr>
      </p:cxnSp>
      <p:cxnSp>
        <p:nvCxnSpPr>
          <p:cNvPr id="379" name="Google Shape;379;p66"/>
          <p:cNvCxnSpPr>
            <a:stCxn id="370" idx="3"/>
            <a:endCxn id="380" idx="1"/>
          </p:cNvCxnSpPr>
          <p:nvPr/>
        </p:nvCxnSpPr>
        <p:spPr>
          <a:xfrm rot="10800000" flipH="1">
            <a:off x="4132750" y="1520055"/>
            <a:ext cx="1610400" cy="604500"/>
          </a:xfrm>
          <a:prstGeom prst="curvedConnector3">
            <a:avLst>
              <a:gd name="adj1" fmla="val 50002"/>
            </a:avLst>
          </a:prstGeom>
          <a:noFill/>
          <a:ln w="38100" cap="flat" cmpd="sng">
            <a:solidFill>
              <a:srgbClr val="0097A7"/>
            </a:solidFill>
            <a:prstDash val="solid"/>
            <a:round/>
            <a:headEnd type="triangle" w="med" len="med"/>
            <a:tailEnd type="triangle" w="med" len="med"/>
          </a:ln>
        </p:spPr>
      </p:cxnSp>
      <p:cxnSp>
        <p:nvCxnSpPr>
          <p:cNvPr id="381" name="Google Shape;381;p66"/>
          <p:cNvCxnSpPr>
            <a:stCxn id="370" idx="3"/>
            <a:endCxn id="372" idx="0"/>
          </p:cNvCxnSpPr>
          <p:nvPr/>
        </p:nvCxnSpPr>
        <p:spPr>
          <a:xfrm>
            <a:off x="4132750" y="2124555"/>
            <a:ext cx="1268400" cy="277500"/>
          </a:xfrm>
          <a:prstGeom prst="curvedConnector2">
            <a:avLst/>
          </a:prstGeom>
          <a:noFill/>
          <a:ln w="38100" cap="flat" cmpd="sng">
            <a:solidFill>
              <a:srgbClr val="0097A7"/>
            </a:solidFill>
            <a:prstDash val="solid"/>
            <a:round/>
            <a:headEnd type="triangle" w="med" len="med"/>
            <a:tailEnd type="triangle" w="med" len="med"/>
          </a:ln>
        </p:spPr>
      </p:cxnSp>
      <p:sp>
        <p:nvSpPr>
          <p:cNvPr id="382" name="Google Shape;382;p66"/>
          <p:cNvSpPr txBox="1"/>
          <p:nvPr/>
        </p:nvSpPr>
        <p:spPr>
          <a:xfrm>
            <a:off x="5053450" y="2910703"/>
            <a:ext cx="517200" cy="1554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GB" sz="1100" b="1">
                <a:latin typeface="Open Sans"/>
                <a:ea typeface="Open Sans"/>
                <a:cs typeface="Open Sans"/>
                <a:sym typeface="Open Sans"/>
              </a:rPr>
              <a:t>VoIP</a:t>
            </a:r>
            <a:endParaRPr sz="1100" b="1">
              <a:latin typeface="Open Sans"/>
              <a:ea typeface="Open Sans"/>
              <a:cs typeface="Open Sans"/>
              <a:sym typeface="Open Sans"/>
            </a:endParaRPr>
          </a:p>
        </p:txBody>
      </p:sp>
      <p:sp>
        <p:nvSpPr>
          <p:cNvPr id="383" name="Google Shape;383;p66"/>
          <p:cNvSpPr txBox="1"/>
          <p:nvPr/>
        </p:nvSpPr>
        <p:spPr>
          <a:xfrm>
            <a:off x="3110716" y="2350381"/>
            <a:ext cx="1422300" cy="2091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GB" sz="1100" b="1">
                <a:latin typeface="Open Sans"/>
                <a:ea typeface="Open Sans"/>
                <a:cs typeface="Open Sans"/>
                <a:sym typeface="Open Sans"/>
              </a:rPr>
              <a:t>Access Point</a:t>
            </a:r>
            <a:endParaRPr sz="1100" b="1">
              <a:latin typeface="Open Sans"/>
              <a:ea typeface="Open Sans"/>
              <a:cs typeface="Open Sans"/>
              <a:sym typeface="Open Sans"/>
            </a:endParaRPr>
          </a:p>
        </p:txBody>
      </p:sp>
      <p:sp>
        <p:nvSpPr>
          <p:cNvPr id="384" name="Google Shape;384;p66"/>
          <p:cNvSpPr txBox="1"/>
          <p:nvPr/>
        </p:nvSpPr>
        <p:spPr>
          <a:xfrm>
            <a:off x="5990215" y="1624004"/>
            <a:ext cx="835200" cy="209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a:p>
        </p:txBody>
      </p:sp>
      <p:sp>
        <p:nvSpPr>
          <p:cNvPr id="385" name="Google Shape;385;p66"/>
          <p:cNvSpPr txBox="1"/>
          <p:nvPr/>
        </p:nvSpPr>
        <p:spPr>
          <a:xfrm>
            <a:off x="872899" y="2416118"/>
            <a:ext cx="1524300" cy="3078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GB" sz="1100" b="1">
                <a:latin typeface="Open Sans"/>
                <a:ea typeface="Open Sans"/>
                <a:cs typeface="Open Sans"/>
                <a:sym typeface="Open Sans"/>
              </a:rPr>
              <a:t>Server &amp; Data Center</a:t>
            </a:r>
            <a:endParaRPr sz="1100" b="1">
              <a:latin typeface="Open Sans"/>
              <a:ea typeface="Open Sans"/>
              <a:cs typeface="Open Sans"/>
              <a:sym typeface="Open Sans"/>
            </a:endParaRPr>
          </a:p>
        </p:txBody>
      </p:sp>
      <p:sp>
        <p:nvSpPr>
          <p:cNvPr id="386" name="Google Shape;386;p66"/>
          <p:cNvSpPr txBox="1"/>
          <p:nvPr/>
        </p:nvSpPr>
        <p:spPr>
          <a:xfrm>
            <a:off x="6756480" y="2465536"/>
            <a:ext cx="1422300" cy="209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GB" sz="1100" b="1">
                <a:latin typeface="Open Sans"/>
                <a:ea typeface="Open Sans"/>
                <a:cs typeface="Open Sans"/>
                <a:sym typeface="Open Sans"/>
              </a:rPr>
              <a:t>IMU Sensor</a:t>
            </a:r>
            <a:endParaRPr sz="1100" b="1">
              <a:latin typeface="Open Sans"/>
              <a:ea typeface="Open Sans"/>
              <a:cs typeface="Open Sans"/>
              <a:sym typeface="Open Sans"/>
            </a:endParaRPr>
          </a:p>
        </p:txBody>
      </p:sp>
      <p:sp>
        <p:nvSpPr>
          <p:cNvPr id="387" name="Google Shape;387;p66"/>
          <p:cNvSpPr txBox="1"/>
          <p:nvPr/>
        </p:nvSpPr>
        <p:spPr>
          <a:xfrm>
            <a:off x="5680166" y="1832665"/>
            <a:ext cx="1058700" cy="276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GB" sz="1100" b="1">
                <a:latin typeface="Open Sans"/>
                <a:ea typeface="Open Sans"/>
                <a:cs typeface="Open Sans"/>
                <a:sym typeface="Open Sans"/>
              </a:rPr>
              <a:t>GPS</a:t>
            </a:r>
            <a:endParaRPr sz="1100" b="1">
              <a:latin typeface="Open Sans"/>
              <a:ea typeface="Open Sans"/>
              <a:cs typeface="Open Sans"/>
              <a:sym typeface="Open Sans"/>
            </a:endParaRPr>
          </a:p>
        </p:txBody>
      </p:sp>
      <p:pic>
        <p:nvPicPr>
          <p:cNvPr id="380" name="Google Shape;380;p66"/>
          <p:cNvPicPr preferRelativeResize="0"/>
          <p:nvPr/>
        </p:nvPicPr>
        <p:blipFill>
          <a:blip r:embed="rId9">
            <a:alphaModFix/>
          </a:blip>
          <a:stretch>
            <a:fillRect/>
          </a:stretch>
        </p:blipFill>
        <p:spPr>
          <a:xfrm>
            <a:off x="5743267" y="1149644"/>
            <a:ext cx="932742" cy="740540"/>
          </a:xfrm>
          <a:prstGeom prst="rect">
            <a:avLst/>
          </a:prstGeom>
          <a:noFill/>
          <a:ln>
            <a:noFill/>
          </a:ln>
        </p:spPr>
      </p:pic>
      <p:sp>
        <p:nvSpPr>
          <p:cNvPr id="388" name="Google Shape;388;p66"/>
          <p:cNvSpPr txBox="1"/>
          <p:nvPr/>
        </p:nvSpPr>
        <p:spPr>
          <a:xfrm rot="1540560">
            <a:off x="2355314" y="1693741"/>
            <a:ext cx="1098131" cy="465469"/>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GB" sz="1100" b="1">
                <a:latin typeface="Open Sans"/>
                <a:ea typeface="Open Sans"/>
                <a:cs typeface="Open Sans"/>
                <a:sym typeface="Open Sans"/>
              </a:rPr>
              <a:t>OceanNet Backhaul</a:t>
            </a:r>
            <a:endParaRPr sz="1100" b="1">
              <a:latin typeface="Open Sans"/>
              <a:ea typeface="Open Sans"/>
              <a:cs typeface="Open Sans"/>
              <a:sym typeface="Open Sans"/>
            </a:endParaRPr>
          </a:p>
        </p:txBody>
      </p:sp>
      <p:sp>
        <p:nvSpPr>
          <p:cNvPr id="389" name="Google Shape;389;p66"/>
          <p:cNvSpPr txBox="1">
            <a:spLocks noGrp="1"/>
          </p:cNvSpPr>
          <p:nvPr>
            <p:ph type="title" idx="4294967295"/>
          </p:nvPr>
        </p:nvSpPr>
        <p:spPr>
          <a:xfrm>
            <a:off x="3631313" y="117356"/>
            <a:ext cx="1489500" cy="392700"/>
          </a:xfrm>
          <a:prstGeom prst="rect">
            <a:avLst/>
          </a:prstGeom>
          <a:solidFill>
            <a:srgbClr val="1C4587"/>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1500"/>
              <a:buFont typeface="Calibri"/>
              <a:buNone/>
            </a:pPr>
            <a:r>
              <a:rPr lang="en-GB" sz="1500" b="1">
                <a:solidFill>
                  <a:schemeClr val="lt1"/>
                </a:solidFill>
              </a:rPr>
              <a:t>   Future Works</a:t>
            </a:r>
            <a:endParaRPr sz="3800"/>
          </a:p>
        </p:txBody>
      </p:sp>
      <p:sp>
        <p:nvSpPr>
          <p:cNvPr id="390" name="Google Shape;390;p66"/>
          <p:cNvSpPr/>
          <p:nvPr/>
        </p:nvSpPr>
        <p:spPr>
          <a:xfrm>
            <a:off x="5199919" y="3307050"/>
            <a:ext cx="3338100" cy="1589100"/>
          </a:xfrm>
          <a:prstGeom prst="rect">
            <a:avLst/>
          </a:prstGeom>
          <a:gradFill>
            <a:gsLst>
              <a:gs pos="0">
                <a:srgbClr val="B1FF95">
                  <a:alpha val="35686"/>
                </a:srgbClr>
              </a:gs>
              <a:gs pos="100000">
                <a:srgbClr val="FFF2CC"/>
              </a:gs>
            </a:gsLst>
            <a:lin ang="0" scaled="0"/>
          </a:gradFill>
          <a:ln w="9525" cap="flat" cmpd="sng">
            <a:solidFill>
              <a:srgbClr val="595959"/>
            </a:solidFill>
            <a:prstDash val="solid"/>
            <a:round/>
            <a:headEnd type="none" w="sm" len="sm"/>
            <a:tailEnd type="none" w="sm" len="sm"/>
          </a:ln>
        </p:spPr>
        <p:txBody>
          <a:bodyPr spcFirstLastPara="1" wrap="square" lIns="39325" tIns="39325" rIns="39325" bIns="39325" anchor="ctr" anchorCtr="0">
            <a:noAutofit/>
          </a:bodyPr>
          <a:lstStyle/>
          <a:p>
            <a:pPr marL="0" lvl="0" indent="342900" algn="l" rtl="0">
              <a:spcBef>
                <a:spcPts val="0"/>
              </a:spcBef>
              <a:spcAft>
                <a:spcPts val="0"/>
              </a:spcAft>
              <a:buNone/>
            </a:pPr>
            <a:r>
              <a:rPr lang="en-GB" sz="900">
                <a:solidFill>
                  <a:srgbClr val="000000"/>
                </a:solidFill>
              </a:rPr>
              <a:t>1) Low cost Wireless Access Point </a:t>
            </a:r>
            <a:endParaRPr sz="900">
              <a:solidFill>
                <a:srgbClr val="000000"/>
              </a:solidFill>
            </a:endParaRPr>
          </a:p>
          <a:p>
            <a:pPr marL="0" lvl="0" indent="342900" algn="l" rtl="0">
              <a:spcBef>
                <a:spcPts val="0"/>
              </a:spcBef>
              <a:spcAft>
                <a:spcPts val="0"/>
              </a:spcAft>
              <a:buNone/>
            </a:pPr>
            <a:r>
              <a:rPr lang="en-GB" sz="900">
                <a:solidFill>
                  <a:srgbClr val="000000"/>
                </a:solidFill>
              </a:rPr>
              <a:t>2) Voice and Video Calls from Edge Server</a:t>
            </a:r>
            <a:endParaRPr sz="900">
              <a:solidFill>
                <a:srgbClr val="000000"/>
              </a:solidFill>
            </a:endParaRPr>
          </a:p>
          <a:p>
            <a:pPr marL="0" lvl="0" indent="342900" algn="l" rtl="0">
              <a:spcBef>
                <a:spcPts val="0"/>
              </a:spcBef>
              <a:spcAft>
                <a:spcPts val="0"/>
              </a:spcAft>
              <a:buNone/>
            </a:pPr>
            <a:r>
              <a:rPr lang="en-GB" sz="900">
                <a:solidFill>
                  <a:srgbClr val="000000"/>
                </a:solidFill>
              </a:rPr>
              <a:t>3) GPS Geolocation and Live tracking</a:t>
            </a:r>
            <a:endParaRPr sz="900">
              <a:solidFill>
                <a:srgbClr val="000000"/>
              </a:solidFill>
            </a:endParaRPr>
          </a:p>
          <a:p>
            <a:pPr marL="0" lvl="0" indent="342900" algn="l" rtl="0">
              <a:spcBef>
                <a:spcPts val="0"/>
              </a:spcBef>
              <a:spcAft>
                <a:spcPts val="0"/>
              </a:spcAft>
              <a:buNone/>
            </a:pPr>
            <a:r>
              <a:rPr lang="en-GB" sz="900">
                <a:solidFill>
                  <a:srgbClr val="000000"/>
                </a:solidFill>
              </a:rPr>
              <a:t>4) Accident detection in boats</a:t>
            </a:r>
            <a:endParaRPr sz="900">
              <a:solidFill>
                <a:srgbClr val="000000"/>
              </a:solidFill>
            </a:endParaRPr>
          </a:p>
          <a:p>
            <a:pPr marL="0" lvl="0" indent="342900" algn="l" rtl="0">
              <a:spcBef>
                <a:spcPts val="0"/>
              </a:spcBef>
              <a:spcAft>
                <a:spcPts val="0"/>
              </a:spcAft>
              <a:buNone/>
            </a:pPr>
            <a:r>
              <a:rPr lang="en-GB" sz="900">
                <a:solidFill>
                  <a:srgbClr val="000000"/>
                </a:solidFill>
              </a:rPr>
              <a:t>5) Sea State Alerts</a:t>
            </a:r>
            <a:endParaRPr sz="900">
              <a:solidFill>
                <a:srgbClr val="000000"/>
              </a:solidFill>
            </a:endParaRPr>
          </a:p>
          <a:p>
            <a:pPr marL="0" lvl="0" indent="342900" algn="l" rtl="0">
              <a:spcBef>
                <a:spcPts val="0"/>
              </a:spcBef>
              <a:spcAft>
                <a:spcPts val="0"/>
              </a:spcAft>
              <a:buNone/>
            </a:pPr>
            <a:r>
              <a:rPr lang="en-GB" sz="900">
                <a:solidFill>
                  <a:srgbClr val="000000"/>
                </a:solidFill>
              </a:rPr>
              <a:t>6) Ocean weather and natural calamities warnings</a:t>
            </a:r>
            <a:endParaRPr sz="900">
              <a:solidFill>
                <a:srgbClr val="000000"/>
              </a:solidFill>
            </a:endParaRPr>
          </a:p>
          <a:p>
            <a:pPr marL="0" lvl="0" indent="342900" algn="l" rtl="0">
              <a:spcBef>
                <a:spcPts val="0"/>
              </a:spcBef>
              <a:spcAft>
                <a:spcPts val="0"/>
              </a:spcAft>
              <a:buNone/>
            </a:pPr>
            <a:r>
              <a:rPr lang="en-GB" sz="900">
                <a:solidFill>
                  <a:srgbClr val="000000"/>
                </a:solidFill>
              </a:rPr>
              <a:t>7) Online Fish market </a:t>
            </a:r>
            <a:r>
              <a:rPr lang="en-GB" sz="900"/>
              <a:t>link</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7"/>
          <p:cNvSpPr txBox="1"/>
          <p:nvPr/>
        </p:nvSpPr>
        <p:spPr>
          <a:xfrm>
            <a:off x="1175381" y="785044"/>
            <a:ext cx="6014700" cy="3549900"/>
          </a:xfrm>
          <a:prstGeom prst="rect">
            <a:avLst/>
          </a:prstGeom>
          <a:noFill/>
          <a:ln>
            <a:noFill/>
          </a:ln>
        </p:spPr>
        <p:txBody>
          <a:bodyPr spcFirstLastPara="1" wrap="square" lIns="51425" tIns="25700" rIns="51425" bIns="25700" anchor="t" anchorCtr="0">
            <a:noAutofit/>
          </a:bodyPr>
          <a:lstStyle/>
          <a:p>
            <a:pPr marL="0" lvl="0" indent="0" algn="l" rtl="0">
              <a:lnSpc>
                <a:spcPct val="90000"/>
              </a:lnSpc>
              <a:spcBef>
                <a:spcPts val="0"/>
              </a:spcBef>
              <a:spcAft>
                <a:spcPts val="0"/>
              </a:spcAft>
              <a:buNone/>
            </a:pPr>
            <a:r>
              <a:rPr lang="en-GB" sz="1400">
                <a:solidFill>
                  <a:srgbClr val="595959"/>
                </a:solidFill>
                <a:latin typeface="Times New Roman"/>
                <a:ea typeface="Times New Roman"/>
                <a:cs typeface="Times New Roman"/>
                <a:sym typeface="Times New Roman"/>
              </a:rPr>
              <a:t>1)</a:t>
            </a:r>
            <a:r>
              <a:rPr lang="en-GB" sz="1000">
                <a:solidFill>
                  <a:schemeClr val="dk1"/>
                </a:solidFill>
              </a:rPr>
              <a:t> </a:t>
            </a:r>
            <a:r>
              <a:rPr lang="en-GB" sz="1400">
                <a:solidFill>
                  <a:schemeClr val="dk1"/>
                </a:solidFill>
                <a:latin typeface="Times New Roman"/>
                <a:ea typeface="Times New Roman"/>
                <a:cs typeface="Times New Roman"/>
                <a:sym typeface="Times New Roman"/>
              </a:rPr>
              <a:t>“Latency in asterisk server.” [Online]. Available: </a:t>
            </a:r>
            <a:endParaRPr sz="1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sz="1400">
                <a:solidFill>
                  <a:schemeClr val="dk1"/>
                </a:solidFill>
                <a:latin typeface="Times New Roman"/>
                <a:ea typeface="Times New Roman"/>
                <a:cs typeface="Times New Roman"/>
                <a:sym typeface="Times New Roman"/>
              </a:rPr>
              <a:t>https://support.digium.com/community/s/article/How-do-I-determine- the-latency-of-my-Asterisk-server </a:t>
            </a:r>
            <a:endParaRPr sz="1400">
              <a:solidFill>
                <a:srgbClr val="595959"/>
              </a:solidFill>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GB" sz="1400">
                <a:solidFill>
                  <a:srgbClr val="595959"/>
                </a:solidFill>
                <a:latin typeface="Times New Roman"/>
                <a:ea typeface="Times New Roman"/>
                <a:cs typeface="Times New Roman"/>
                <a:sym typeface="Times New Roman"/>
              </a:rPr>
              <a:t>2) </a:t>
            </a:r>
            <a:r>
              <a:rPr lang="en-GB" sz="1400">
                <a:solidFill>
                  <a:schemeClr val="dk1"/>
                </a:solidFill>
                <a:latin typeface="Times New Roman"/>
                <a:ea typeface="Times New Roman"/>
                <a:cs typeface="Times New Roman"/>
                <a:sym typeface="Times New Roman"/>
              </a:rPr>
              <a:t>“Delay limits for real-time services.” [Online]. Available: </a:t>
            </a:r>
            <a:endParaRPr sz="140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800"/>
              <a:buFont typeface="Arial"/>
              <a:buNone/>
            </a:pPr>
            <a:r>
              <a:rPr lang="en-GB" sz="1400">
                <a:solidFill>
                  <a:schemeClr val="dk1"/>
                </a:solidFill>
                <a:latin typeface="Times New Roman"/>
                <a:ea typeface="Times New Roman"/>
                <a:cs typeface="Times New Roman"/>
                <a:sym typeface="Times New Roman"/>
              </a:rPr>
              <a:t>https://tools.ietf.org/id/draft-suznjevic-tsvwg-delay-limits-00</a:t>
            </a:r>
            <a:endParaRPr sz="1400">
              <a:solidFill>
                <a:srgbClr val="595959"/>
              </a:solidFill>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GB" sz="1400">
                <a:solidFill>
                  <a:srgbClr val="595959"/>
                </a:solidFill>
                <a:latin typeface="Times New Roman"/>
                <a:ea typeface="Times New Roman"/>
                <a:cs typeface="Times New Roman"/>
                <a:sym typeface="Times New Roman"/>
              </a:rPr>
              <a:t>3) A. Karthik, D. G. Koshy, L. Rajagopal, A. Luke, M. Meera, and N. S.Shibu, “Study and analysis of oceannet—marine internet service for fishermen,” in 2017 IEEE Global Humanitarian Technology Conference(GHTC). IEEE, 2017, pp. 1–8.</a:t>
            </a:r>
            <a:endParaRPr sz="1400">
              <a:solidFill>
                <a:srgbClr val="595959"/>
              </a:solidFill>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GB" sz="1400">
                <a:solidFill>
                  <a:srgbClr val="595959"/>
                </a:solidFill>
                <a:latin typeface="Times New Roman"/>
                <a:ea typeface="Times New Roman"/>
                <a:cs typeface="Times New Roman"/>
                <a:sym typeface="Times New Roman"/>
              </a:rPr>
              <a:t>4) C. Seung-Han, H. Ngoc-Son, K. Do-Young, L. Byung-Sun, and S. Chang-Ho, “The development of hd-voip application with g.711.1 for smartphone,” in 2011 3rd International Congress on Ultra Modern Telecommunications and Control Systems and Workshops (ICUMT), Oct 2011, pp. 1–4.</a:t>
            </a:r>
            <a:endParaRPr sz="1400">
              <a:solidFill>
                <a:srgbClr val="595959"/>
              </a:solidFill>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GB" sz="1400">
                <a:solidFill>
                  <a:srgbClr val="595959"/>
                </a:solidFill>
                <a:latin typeface="Times New Roman"/>
                <a:ea typeface="Times New Roman"/>
                <a:cs typeface="Times New Roman"/>
                <a:sym typeface="Times New Roman"/>
              </a:rPr>
              <a:t>5) https://ieeexplore.ieee.org/document/8782343</a:t>
            </a:r>
            <a:endParaRPr sz="1400">
              <a:solidFill>
                <a:srgbClr val="595959"/>
              </a:solidFill>
              <a:latin typeface="Times New Roman"/>
              <a:ea typeface="Times New Roman"/>
              <a:cs typeface="Times New Roman"/>
              <a:sym typeface="Times New Roman"/>
            </a:endParaRPr>
          </a:p>
          <a:p>
            <a:pPr marL="0" lvl="0" indent="0" algn="l" rtl="0">
              <a:lnSpc>
                <a:spcPct val="90000"/>
              </a:lnSpc>
              <a:spcBef>
                <a:spcPts val="1300"/>
              </a:spcBef>
              <a:spcAft>
                <a:spcPts val="1300"/>
              </a:spcAft>
              <a:buNone/>
            </a:pPr>
            <a:endParaRPr sz="1400">
              <a:solidFill>
                <a:srgbClr val="595959"/>
              </a:solidFill>
              <a:latin typeface="Times New Roman"/>
              <a:ea typeface="Times New Roman"/>
              <a:cs typeface="Times New Roman"/>
              <a:sym typeface="Times New Roman"/>
            </a:endParaRPr>
          </a:p>
        </p:txBody>
      </p:sp>
      <p:sp>
        <p:nvSpPr>
          <p:cNvPr id="396" name="Google Shape;396;p67"/>
          <p:cNvSpPr txBox="1"/>
          <p:nvPr/>
        </p:nvSpPr>
        <p:spPr>
          <a:xfrm>
            <a:off x="114300" y="114300"/>
            <a:ext cx="2414700" cy="3891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None/>
            </a:pPr>
            <a:r>
              <a:rPr lang="en-GB" sz="1800" b="1">
                <a:solidFill>
                  <a:schemeClr val="dk1"/>
                </a:solidFill>
                <a:latin typeface="Open Sans"/>
                <a:ea typeface="Open Sans"/>
                <a:cs typeface="Open Sans"/>
                <a:sym typeface="Open Sans"/>
              </a:rPr>
              <a:t>References:</a:t>
            </a:r>
            <a:endParaRPr sz="18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body" idx="1"/>
          </p:nvPr>
        </p:nvSpPr>
        <p:spPr>
          <a:xfrm>
            <a:off x="854893" y="1053445"/>
            <a:ext cx="4610400" cy="3429000"/>
          </a:xfrm>
          <a:prstGeom prst="rect">
            <a:avLst/>
          </a:prstGeom>
          <a:noFill/>
          <a:ln>
            <a:noFill/>
          </a:ln>
        </p:spPr>
        <p:txBody>
          <a:bodyPr spcFirstLastPara="1" wrap="square" lIns="68575" tIns="34275" rIns="68575" bIns="34275" anchor="t" anchorCtr="0">
            <a:noAutofit/>
          </a:bodyPr>
          <a:lstStyle/>
          <a:p>
            <a:pPr marL="0" lvl="0" indent="0" algn="l" rtl="0">
              <a:lnSpc>
                <a:spcPct val="70000"/>
              </a:lnSpc>
              <a:spcBef>
                <a:spcPts val="0"/>
              </a:spcBef>
              <a:spcAft>
                <a:spcPts val="0"/>
              </a:spcAft>
              <a:buClr>
                <a:schemeClr val="dk1"/>
              </a:buClr>
              <a:buSzPts val="1900"/>
              <a:buNone/>
            </a:pPr>
            <a:r>
              <a:rPr lang="en-GB" sz="1900" b="1" dirty="0">
                <a:latin typeface="Times New Roman"/>
                <a:ea typeface="Times New Roman"/>
                <a:cs typeface="Times New Roman"/>
                <a:sym typeface="Times New Roman"/>
              </a:rPr>
              <a:t>VHF Amateur Radio:</a:t>
            </a:r>
            <a:endParaRPr dirty="0"/>
          </a:p>
          <a:p>
            <a:pPr marL="0" lvl="0" indent="0" algn="l" rtl="0">
              <a:lnSpc>
                <a:spcPct val="70000"/>
              </a:lnSpc>
              <a:spcBef>
                <a:spcPts val="800"/>
              </a:spcBef>
              <a:spcAft>
                <a:spcPts val="0"/>
              </a:spcAft>
              <a:buClr>
                <a:schemeClr val="dk1"/>
              </a:buClr>
              <a:buSzPts val="1900"/>
              <a:buNone/>
            </a:pPr>
            <a:r>
              <a:rPr lang="en-GB" sz="1900" b="1" dirty="0">
                <a:latin typeface="Times New Roman"/>
                <a:ea typeface="Times New Roman"/>
                <a:cs typeface="Times New Roman"/>
                <a:sym typeface="Times New Roman"/>
              </a:rPr>
              <a:t>		(Marine VHF Radio)</a:t>
            </a:r>
            <a:endParaRPr dirty="0"/>
          </a:p>
          <a:p>
            <a:pPr marL="177800" lvl="0" indent="-184150" algn="l" rtl="0">
              <a:lnSpc>
                <a:spcPct val="70000"/>
              </a:lnSpc>
              <a:spcBef>
                <a:spcPts val="800"/>
              </a:spcBef>
              <a:spcAft>
                <a:spcPts val="0"/>
              </a:spcAft>
              <a:buClr>
                <a:schemeClr val="dk1"/>
              </a:buClr>
              <a:buSzPts val="1700"/>
              <a:buChar char="●"/>
            </a:pPr>
            <a:r>
              <a:rPr lang="en-GB" sz="1700" dirty="0">
                <a:latin typeface="Times New Roman"/>
                <a:ea typeface="Times New Roman"/>
                <a:cs typeface="Times New Roman"/>
                <a:sym typeface="Times New Roman"/>
              </a:rPr>
              <a:t>Marine VHF Radio uses the radio frequency spectrum for the exchange of non-commercial exchange of messages.</a:t>
            </a:r>
            <a:endParaRPr dirty="0"/>
          </a:p>
          <a:p>
            <a:pPr marL="177800" lvl="0" indent="-184150" algn="l" rtl="0">
              <a:lnSpc>
                <a:spcPct val="70000"/>
              </a:lnSpc>
              <a:spcBef>
                <a:spcPts val="800"/>
              </a:spcBef>
              <a:spcAft>
                <a:spcPts val="0"/>
              </a:spcAft>
              <a:buClr>
                <a:schemeClr val="dk1"/>
              </a:buClr>
              <a:buSzPts val="1700"/>
              <a:buChar char="●"/>
            </a:pPr>
            <a:r>
              <a:rPr lang="en-GB" sz="1700" dirty="0">
                <a:latin typeface="Times New Roman"/>
                <a:ea typeface="Times New Roman"/>
                <a:cs typeface="Times New Roman"/>
                <a:sym typeface="Times New Roman"/>
              </a:rPr>
              <a:t>Operating Frequency range:156 MHz-172 MHz</a:t>
            </a:r>
            <a:endParaRPr dirty="0"/>
          </a:p>
          <a:p>
            <a:pPr marL="0" lvl="0" indent="0" algn="l" rtl="0">
              <a:lnSpc>
                <a:spcPct val="70000"/>
              </a:lnSpc>
              <a:spcBef>
                <a:spcPts val="800"/>
              </a:spcBef>
              <a:spcAft>
                <a:spcPts val="0"/>
              </a:spcAft>
              <a:buClr>
                <a:schemeClr val="dk1"/>
              </a:buClr>
              <a:buSzPts val="1700"/>
              <a:buNone/>
            </a:pPr>
            <a:r>
              <a:rPr lang="en-GB" sz="1700" dirty="0">
                <a:latin typeface="Times New Roman"/>
                <a:ea typeface="Times New Roman"/>
                <a:cs typeface="Times New Roman"/>
                <a:sym typeface="Times New Roman"/>
              </a:rPr>
              <a:t>	(VHF Band =30MHz-300MHz)	</a:t>
            </a:r>
            <a:endParaRPr dirty="0"/>
          </a:p>
          <a:p>
            <a:pPr marL="177800" lvl="0" indent="-184150" algn="l" rtl="0">
              <a:lnSpc>
                <a:spcPct val="70000"/>
              </a:lnSpc>
              <a:spcBef>
                <a:spcPts val="800"/>
              </a:spcBef>
              <a:spcAft>
                <a:spcPts val="0"/>
              </a:spcAft>
              <a:buClr>
                <a:schemeClr val="dk1"/>
              </a:buClr>
              <a:buSzPts val="1700"/>
              <a:buChar char="●"/>
            </a:pPr>
            <a:r>
              <a:rPr lang="en-GB" sz="1700" dirty="0">
                <a:latin typeface="Times New Roman"/>
                <a:ea typeface="Times New Roman"/>
                <a:cs typeface="Times New Roman"/>
                <a:sym typeface="Times New Roman"/>
              </a:rPr>
              <a:t>Used for emergency broadcasts, experimentation purposes.</a:t>
            </a:r>
            <a:endParaRPr dirty="0"/>
          </a:p>
          <a:p>
            <a:pPr marL="0" lvl="0" indent="0" algn="l" rtl="0">
              <a:lnSpc>
                <a:spcPct val="70000"/>
              </a:lnSpc>
              <a:spcBef>
                <a:spcPts val="800"/>
              </a:spcBef>
              <a:spcAft>
                <a:spcPts val="0"/>
              </a:spcAft>
              <a:buClr>
                <a:schemeClr val="dk1"/>
              </a:buClr>
              <a:buSzPts val="1700"/>
              <a:buNone/>
            </a:pPr>
            <a:r>
              <a:rPr lang="en-GB" sz="1700" dirty="0">
                <a:latin typeface="Times New Roman"/>
                <a:ea typeface="Times New Roman"/>
                <a:cs typeface="Times New Roman"/>
                <a:sym typeface="Times New Roman"/>
              </a:rPr>
              <a:t> </a:t>
            </a:r>
            <a:r>
              <a:rPr lang="en-GB" sz="2100" b="1" dirty="0"/>
              <a:t>Satellite Phones</a:t>
            </a:r>
            <a:endParaRPr sz="2100" dirty="0">
              <a:latin typeface="Times New Roman"/>
              <a:ea typeface="Times New Roman"/>
              <a:cs typeface="Times New Roman"/>
              <a:sym typeface="Times New Roman"/>
            </a:endParaRPr>
          </a:p>
          <a:p>
            <a:pPr marL="0" lvl="0" indent="0" algn="l" rtl="0">
              <a:lnSpc>
                <a:spcPct val="70000"/>
              </a:lnSpc>
              <a:spcBef>
                <a:spcPts val="800"/>
              </a:spcBef>
              <a:spcAft>
                <a:spcPts val="0"/>
              </a:spcAft>
              <a:buClr>
                <a:schemeClr val="dk1"/>
              </a:buClr>
              <a:buSzPts val="1900"/>
              <a:buNone/>
            </a:pPr>
            <a:r>
              <a:rPr lang="en-GB" sz="1900" b="1" dirty="0"/>
              <a:t>	</a:t>
            </a:r>
            <a:endParaRPr dirty="0"/>
          </a:p>
          <a:p>
            <a:pPr marL="0" lvl="0" indent="0" algn="l" rtl="0">
              <a:lnSpc>
                <a:spcPct val="70000"/>
              </a:lnSpc>
              <a:spcBef>
                <a:spcPts val="800"/>
              </a:spcBef>
              <a:spcAft>
                <a:spcPts val="0"/>
              </a:spcAft>
              <a:buClr>
                <a:schemeClr val="dk1"/>
              </a:buClr>
              <a:buSzPts val="1900"/>
              <a:buNone/>
            </a:pPr>
            <a:r>
              <a:rPr lang="en-GB" sz="1900" dirty="0"/>
              <a:t>				</a:t>
            </a:r>
            <a:endParaRPr dirty="0"/>
          </a:p>
          <a:p>
            <a:pPr marL="0" lvl="0" indent="0" algn="l" rtl="0">
              <a:lnSpc>
                <a:spcPct val="70000"/>
              </a:lnSpc>
              <a:spcBef>
                <a:spcPts val="800"/>
              </a:spcBef>
              <a:spcAft>
                <a:spcPts val="1600"/>
              </a:spcAft>
              <a:buClr>
                <a:schemeClr val="dk1"/>
              </a:buClr>
              <a:buSzPts val="1900"/>
              <a:buNone/>
            </a:pPr>
            <a:endParaRPr sz="1900" dirty="0"/>
          </a:p>
        </p:txBody>
      </p:sp>
      <p:sp>
        <p:nvSpPr>
          <p:cNvPr id="202" name="Google Shape;202;p41"/>
          <p:cNvSpPr txBox="1">
            <a:spLocks noGrp="1"/>
          </p:cNvSpPr>
          <p:nvPr>
            <p:ph type="title"/>
          </p:nvPr>
        </p:nvSpPr>
        <p:spPr>
          <a:xfrm>
            <a:off x="3436071" y="266774"/>
            <a:ext cx="22554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Current System</a:t>
            </a:r>
            <a:endParaRPr/>
          </a:p>
        </p:txBody>
      </p:sp>
      <p:pic>
        <p:nvPicPr>
          <p:cNvPr id="203" name="Google Shape;203;p41"/>
          <p:cNvPicPr preferRelativeResize="0"/>
          <p:nvPr/>
        </p:nvPicPr>
        <p:blipFill rotWithShape="1">
          <a:blip r:embed="rId3">
            <a:alphaModFix/>
          </a:blip>
          <a:srcRect/>
          <a:stretch/>
        </p:blipFill>
        <p:spPr>
          <a:xfrm>
            <a:off x="5517626" y="2622647"/>
            <a:ext cx="1453496" cy="2025824"/>
          </a:xfrm>
          <a:prstGeom prst="rect">
            <a:avLst/>
          </a:prstGeom>
          <a:noFill/>
          <a:ln>
            <a:noFill/>
          </a:ln>
        </p:spPr>
      </p:pic>
      <p:pic>
        <p:nvPicPr>
          <p:cNvPr id="204" name="Google Shape;204;p41"/>
          <p:cNvPicPr preferRelativeResize="0"/>
          <p:nvPr/>
        </p:nvPicPr>
        <p:blipFill rotWithShape="1">
          <a:blip r:embed="rId4">
            <a:alphaModFix/>
          </a:blip>
          <a:srcRect/>
          <a:stretch/>
        </p:blipFill>
        <p:spPr>
          <a:xfrm>
            <a:off x="7282207" y="2622647"/>
            <a:ext cx="1399880" cy="20258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8"/>
          <p:cNvSpPr/>
          <p:nvPr/>
        </p:nvSpPr>
        <p:spPr>
          <a:xfrm>
            <a:off x="2139575" y="1982400"/>
            <a:ext cx="4600500" cy="10500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1500" b="1">
                <a:solidFill>
                  <a:schemeClr val="lt1"/>
                </a:solidFill>
                <a:latin typeface="Calibri"/>
                <a:ea typeface="Calibri"/>
                <a:cs typeface="Calibri"/>
                <a:sym typeface="Calibri"/>
              </a:rPr>
              <a:t>	     </a:t>
            </a:r>
            <a:r>
              <a:rPr lang="en-GB" sz="3400" b="1">
                <a:solidFill>
                  <a:schemeClr val="lt1"/>
                </a:solidFill>
                <a:latin typeface="Calibri"/>
                <a:ea typeface="Calibri"/>
                <a:cs typeface="Calibri"/>
                <a:sym typeface="Calibri"/>
              </a:rPr>
              <a:t>Thank You!</a:t>
            </a:r>
            <a:endParaRPr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2"/>
          <p:cNvSpPr txBox="1">
            <a:spLocks noGrp="1"/>
          </p:cNvSpPr>
          <p:nvPr>
            <p:ph type="title"/>
          </p:nvPr>
        </p:nvSpPr>
        <p:spPr>
          <a:xfrm>
            <a:off x="2941163" y="309195"/>
            <a:ext cx="25524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Marine Communication</a:t>
            </a:r>
            <a:endParaRPr/>
          </a:p>
        </p:txBody>
      </p:sp>
      <p:pic>
        <p:nvPicPr>
          <p:cNvPr id="210" name="Google Shape;210;p42"/>
          <p:cNvPicPr preferRelativeResize="0">
            <a:picLocks noGrp="1"/>
          </p:cNvPicPr>
          <p:nvPr>
            <p:ph type="body" idx="1"/>
          </p:nvPr>
        </p:nvPicPr>
        <p:blipFill rotWithShape="1">
          <a:blip r:embed="rId3">
            <a:alphaModFix/>
          </a:blip>
          <a:srcRect/>
          <a:stretch/>
        </p:blipFill>
        <p:spPr>
          <a:xfrm>
            <a:off x="1939710" y="1293829"/>
            <a:ext cx="4826400" cy="334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a:spLocks noGrp="1"/>
          </p:cNvSpPr>
          <p:nvPr>
            <p:ph type="body" idx="1"/>
          </p:nvPr>
        </p:nvSpPr>
        <p:spPr>
          <a:xfrm>
            <a:off x="713491" y="1406950"/>
            <a:ext cx="7886700" cy="25383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GB">
                <a:latin typeface="Times New Roman"/>
                <a:ea typeface="Times New Roman"/>
                <a:cs typeface="Times New Roman"/>
                <a:sym typeface="Times New Roman"/>
              </a:rPr>
              <a:t>Marine VHF radios which are operating at these radio frequencies are affected due to weather changes and terrain conditions.</a:t>
            </a:r>
            <a:endParaRPr/>
          </a:p>
          <a:p>
            <a:pPr marL="177800" lvl="0" indent="-171450" algn="l" rtl="0">
              <a:lnSpc>
                <a:spcPct val="90000"/>
              </a:lnSpc>
              <a:spcBef>
                <a:spcPts val="800"/>
              </a:spcBef>
              <a:spcAft>
                <a:spcPts val="0"/>
              </a:spcAft>
              <a:buClr>
                <a:schemeClr val="dk1"/>
              </a:buClr>
              <a:buSzPts val="2100"/>
              <a:buChar char="●"/>
            </a:pPr>
            <a:r>
              <a:rPr lang="en-GB">
                <a:latin typeface="Times New Roman"/>
                <a:ea typeface="Times New Roman"/>
                <a:cs typeface="Times New Roman"/>
                <a:sym typeface="Times New Roman"/>
              </a:rPr>
              <a:t>Require a power source for its functioning.</a:t>
            </a:r>
            <a:endParaRPr/>
          </a:p>
          <a:p>
            <a:pPr marL="177800" lvl="0" indent="-171450" algn="l" rtl="0">
              <a:lnSpc>
                <a:spcPct val="90000"/>
              </a:lnSpc>
              <a:spcBef>
                <a:spcPts val="800"/>
              </a:spcBef>
              <a:spcAft>
                <a:spcPts val="0"/>
              </a:spcAft>
              <a:buClr>
                <a:schemeClr val="dk1"/>
              </a:buClr>
              <a:buSzPts val="2100"/>
              <a:buChar char="●"/>
            </a:pPr>
            <a:r>
              <a:rPr lang="en-GB">
                <a:latin typeface="Times New Roman"/>
                <a:ea typeface="Times New Roman"/>
                <a:cs typeface="Times New Roman"/>
                <a:sym typeface="Times New Roman"/>
              </a:rPr>
              <a:t>Not user-friendly, users needs skill to operate Marine VHF Radio. </a:t>
            </a:r>
            <a:endParaRPr/>
          </a:p>
          <a:p>
            <a:pPr marL="177800" lvl="0" indent="-171450" algn="l" rtl="0">
              <a:lnSpc>
                <a:spcPct val="90000"/>
              </a:lnSpc>
              <a:spcBef>
                <a:spcPts val="800"/>
              </a:spcBef>
              <a:spcAft>
                <a:spcPts val="0"/>
              </a:spcAft>
              <a:buClr>
                <a:schemeClr val="dk1"/>
              </a:buClr>
              <a:buSzPts val="2100"/>
              <a:buChar char="●"/>
            </a:pPr>
            <a:r>
              <a:rPr lang="en-GB">
                <a:latin typeface="Times New Roman"/>
                <a:ea typeface="Times New Roman"/>
                <a:cs typeface="Times New Roman"/>
                <a:sym typeface="Times New Roman"/>
              </a:rPr>
              <a:t>Marine Radio users need License to operate VHF Amateur Radio.</a:t>
            </a:r>
            <a:endParaRPr/>
          </a:p>
          <a:p>
            <a:pPr marL="177800" lvl="0" indent="-171450" algn="l" rtl="0">
              <a:lnSpc>
                <a:spcPct val="90000"/>
              </a:lnSpc>
              <a:spcBef>
                <a:spcPts val="800"/>
              </a:spcBef>
              <a:spcAft>
                <a:spcPts val="1600"/>
              </a:spcAft>
              <a:buClr>
                <a:schemeClr val="dk1"/>
              </a:buClr>
              <a:buSzPts val="2100"/>
              <a:buChar char="●"/>
            </a:pPr>
            <a:r>
              <a:rPr lang="en-GB">
                <a:latin typeface="Times New Roman"/>
                <a:ea typeface="Times New Roman"/>
                <a:cs typeface="Times New Roman"/>
                <a:sym typeface="Times New Roman"/>
              </a:rPr>
              <a:t>Not Cost-Effective.</a:t>
            </a:r>
            <a:endParaRPr/>
          </a:p>
        </p:txBody>
      </p:sp>
      <p:sp>
        <p:nvSpPr>
          <p:cNvPr id="216" name="Google Shape;216;p43"/>
          <p:cNvSpPr txBox="1">
            <a:spLocks noGrp="1"/>
          </p:cNvSpPr>
          <p:nvPr>
            <p:ph type="title"/>
          </p:nvPr>
        </p:nvSpPr>
        <p:spPr>
          <a:xfrm>
            <a:off x="2941163" y="330405"/>
            <a:ext cx="29481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Disadvantages of Current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4"/>
          <p:cNvSpPr txBox="1">
            <a:spLocks noGrp="1"/>
          </p:cNvSpPr>
          <p:nvPr>
            <p:ph type="body" idx="1"/>
          </p:nvPr>
        </p:nvSpPr>
        <p:spPr>
          <a:xfrm>
            <a:off x="628650" y="1046376"/>
            <a:ext cx="7886700" cy="3754200"/>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2100"/>
              <a:buChar char="●"/>
            </a:pPr>
            <a:r>
              <a:rPr lang="en-GB" b="1"/>
              <a:t>Improvising the maritime communication system.</a:t>
            </a:r>
            <a:endParaRPr/>
          </a:p>
          <a:p>
            <a:pPr marL="177800" lvl="0" indent="-171450" algn="l" rtl="0">
              <a:lnSpc>
                <a:spcPct val="90000"/>
              </a:lnSpc>
              <a:spcBef>
                <a:spcPts val="800"/>
              </a:spcBef>
              <a:spcAft>
                <a:spcPts val="0"/>
              </a:spcAft>
              <a:buClr>
                <a:schemeClr val="dk1"/>
              </a:buClr>
              <a:buSzPts val="2100"/>
              <a:buChar char="●"/>
            </a:pPr>
            <a:r>
              <a:rPr lang="en-GB"/>
              <a:t> </a:t>
            </a:r>
            <a:r>
              <a:rPr lang="en-GB" sz="1800"/>
              <a:t>To provide cost-effective mode of Full Duplex communication for the marine  fisherman which can overcome disadvantages of current system with the help of VoIP technology through existing Oceanet Backhaul Network. </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1600"/>
              </a:spcAft>
              <a:buClr>
                <a:schemeClr val="dk1"/>
              </a:buClr>
              <a:buSzPts val="2100"/>
              <a:buNone/>
            </a:pPr>
            <a:endParaRPr/>
          </a:p>
        </p:txBody>
      </p:sp>
      <p:sp>
        <p:nvSpPr>
          <p:cNvPr id="222" name="Google Shape;222;p44"/>
          <p:cNvSpPr txBox="1">
            <a:spLocks noGrp="1"/>
          </p:cNvSpPr>
          <p:nvPr>
            <p:ph type="title"/>
          </p:nvPr>
        </p:nvSpPr>
        <p:spPr>
          <a:xfrm>
            <a:off x="2905813" y="256574"/>
            <a:ext cx="31179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Problem Statement and Objective</a:t>
            </a:r>
            <a:endParaRPr/>
          </a:p>
        </p:txBody>
      </p:sp>
      <p:pic>
        <p:nvPicPr>
          <p:cNvPr id="223" name="Google Shape;223;p44"/>
          <p:cNvPicPr preferRelativeResize="0"/>
          <p:nvPr/>
        </p:nvPicPr>
        <p:blipFill rotWithShape="1">
          <a:blip r:embed="rId3">
            <a:alphaModFix/>
          </a:blip>
          <a:srcRect/>
          <a:stretch/>
        </p:blipFill>
        <p:spPr>
          <a:xfrm>
            <a:off x="2492210" y="2571750"/>
            <a:ext cx="4065313" cy="20809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5"/>
          <p:cNvSpPr txBox="1">
            <a:spLocks noGrp="1"/>
          </p:cNvSpPr>
          <p:nvPr>
            <p:ph type="body" idx="1"/>
          </p:nvPr>
        </p:nvSpPr>
        <p:spPr>
          <a:xfrm>
            <a:off x="628650" y="919113"/>
            <a:ext cx="7886700" cy="37632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2100"/>
              <a:buNone/>
            </a:pPr>
            <a:r>
              <a:rPr lang="en-GB" b="1"/>
              <a:t>Mobile infrastructure for coastal region offshore communications and networks</a:t>
            </a:r>
            <a:endParaRPr/>
          </a:p>
          <a:p>
            <a:pPr marL="0" lvl="0" indent="0" algn="l" rtl="0">
              <a:lnSpc>
                <a:spcPct val="90000"/>
              </a:lnSpc>
              <a:spcBef>
                <a:spcPts val="800"/>
              </a:spcBef>
              <a:spcAft>
                <a:spcPts val="0"/>
              </a:spcAft>
              <a:buClr>
                <a:schemeClr val="dk1"/>
              </a:buClr>
              <a:buSzPts val="1800"/>
              <a:buNone/>
            </a:pPr>
            <a:r>
              <a:rPr lang="en-GB" sz="1800" b="1"/>
              <a:t>Abstract : </a:t>
            </a:r>
            <a:r>
              <a:rPr lang="en-GB" sz="1500"/>
              <a:t>To find a Cost-Effective solution which enables the fishermen to use the smart phones which they own already to get internet at sea using Wi-Fi. The Access Point (AP) on the boat connects over Ethernet to an onboard gateway to long range Wifi backhaul network. The onshore base station is installed on a tower at a height of 50-60 m. Boats are also used as mobile base stations to extend the range of the network. This solution, when tested over the Arabian Sea, provided a range of 40+ km in the first hop and 20+ km every subsequent hop.</a:t>
            </a:r>
            <a:endParaRPr/>
          </a:p>
          <a:p>
            <a:pPr marL="0" lvl="0" indent="0" algn="l" rtl="0">
              <a:lnSpc>
                <a:spcPct val="90000"/>
              </a:lnSpc>
              <a:spcBef>
                <a:spcPts val="800"/>
              </a:spcBef>
              <a:spcAft>
                <a:spcPts val="0"/>
              </a:spcAft>
              <a:buClr>
                <a:schemeClr val="dk1"/>
              </a:buClr>
              <a:buSzPts val="1800"/>
              <a:buNone/>
            </a:pPr>
            <a:r>
              <a:rPr lang="en-GB" sz="1800" b="1"/>
              <a:t>Conclusion:</a:t>
            </a:r>
            <a:endParaRPr/>
          </a:p>
          <a:p>
            <a:pPr marL="0" lvl="0" indent="0" algn="l" rtl="0">
              <a:lnSpc>
                <a:spcPct val="90000"/>
              </a:lnSpc>
              <a:spcBef>
                <a:spcPts val="800"/>
              </a:spcBef>
              <a:spcAft>
                <a:spcPts val="0"/>
              </a:spcAft>
              <a:buClr>
                <a:schemeClr val="dk1"/>
              </a:buClr>
              <a:buSzPts val="1800"/>
              <a:buNone/>
            </a:pPr>
            <a:r>
              <a:rPr lang="en-GB" sz="1800">
                <a:latin typeface="Times New Roman"/>
                <a:ea typeface="Times New Roman"/>
                <a:cs typeface="Times New Roman"/>
                <a:sym typeface="Times New Roman"/>
              </a:rPr>
              <a:t>This network can be operated on a cooperative community basis by the fishermen community at reasonable per capita CAPEX (Capital Expenses) and OPEX (Operating Expenses).</a:t>
            </a:r>
            <a:endParaRPr sz="1800" b="1">
              <a:latin typeface="Times New Roman"/>
              <a:ea typeface="Times New Roman"/>
              <a:cs typeface="Times New Roman"/>
              <a:sym typeface="Times New Roman"/>
            </a:endParaRPr>
          </a:p>
          <a:p>
            <a:pPr marL="177800" lvl="0" indent="-38100" algn="l" rtl="0">
              <a:lnSpc>
                <a:spcPct val="90000"/>
              </a:lnSpc>
              <a:spcBef>
                <a:spcPts val="800"/>
              </a:spcBef>
              <a:spcAft>
                <a:spcPts val="1600"/>
              </a:spcAft>
              <a:buClr>
                <a:schemeClr val="dk1"/>
              </a:buClr>
              <a:buSzPts val="2100"/>
              <a:buNone/>
            </a:pPr>
            <a:endParaRPr/>
          </a:p>
        </p:txBody>
      </p:sp>
      <p:sp>
        <p:nvSpPr>
          <p:cNvPr id="229" name="Google Shape;229;p45"/>
          <p:cNvSpPr txBox="1">
            <a:spLocks noGrp="1"/>
          </p:cNvSpPr>
          <p:nvPr>
            <p:ph type="title"/>
          </p:nvPr>
        </p:nvSpPr>
        <p:spPr>
          <a:xfrm>
            <a:off x="3621876" y="191675"/>
            <a:ext cx="2006100" cy="468600"/>
          </a:xfrm>
          <a:prstGeom prst="rect">
            <a:avLst/>
          </a:prstGeom>
          <a:solidFill>
            <a:srgbClr val="2F5496"/>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457200" lvl="0" indent="0" algn="l" rtl="0">
              <a:lnSpc>
                <a:spcPct val="90000"/>
              </a:lnSpc>
              <a:spcBef>
                <a:spcPts val="0"/>
              </a:spcBef>
              <a:spcAft>
                <a:spcPts val="0"/>
              </a:spcAft>
              <a:buClr>
                <a:schemeClr val="lt1"/>
              </a:buClr>
              <a:buSzPts val="1500"/>
              <a:buFont typeface="Calibri"/>
              <a:buNone/>
            </a:pPr>
            <a:r>
              <a:rPr lang="en-GB" sz="1800" b="1">
                <a:solidFill>
                  <a:schemeClr val="lt1"/>
                </a:solidFill>
                <a:latin typeface="Calibri"/>
                <a:ea typeface="Calibri"/>
                <a:cs typeface="Calibri"/>
                <a:sym typeface="Calibri"/>
              </a:rPr>
              <a:t>OceanNet</a:t>
            </a:r>
            <a:endParaRPr sz="3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6"/>
          <p:cNvPicPr preferRelativeResize="0">
            <a:picLocks noGrp="1"/>
          </p:cNvPicPr>
          <p:nvPr>
            <p:ph type="body" idx="1"/>
          </p:nvPr>
        </p:nvPicPr>
        <p:blipFill rotWithShape="1">
          <a:blip r:embed="rId3">
            <a:alphaModFix/>
          </a:blip>
          <a:srcRect/>
          <a:stretch/>
        </p:blipFill>
        <p:spPr>
          <a:xfrm>
            <a:off x="4715625" y="981413"/>
            <a:ext cx="3918000" cy="3037200"/>
          </a:xfrm>
          <a:prstGeom prst="rect">
            <a:avLst/>
          </a:prstGeom>
          <a:noFill/>
          <a:ln>
            <a:noFill/>
          </a:ln>
        </p:spPr>
      </p:pic>
      <p:sp>
        <p:nvSpPr>
          <p:cNvPr id="235" name="Google Shape;235;p46"/>
          <p:cNvSpPr/>
          <p:nvPr/>
        </p:nvSpPr>
        <p:spPr>
          <a:xfrm>
            <a:off x="3006779" y="4328038"/>
            <a:ext cx="34278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GB" sz="1400" b="1" i="0" u="none" strike="noStrike" cap="none">
                <a:solidFill>
                  <a:srgbClr val="333333"/>
                </a:solidFill>
                <a:latin typeface="Georgia"/>
                <a:ea typeface="Georgia"/>
                <a:cs typeface="Georgia"/>
                <a:sym typeface="Georgia"/>
              </a:rPr>
              <a:t>Adaptive Backhaul Equipment (ABE)</a:t>
            </a:r>
            <a:endParaRPr sz="1400" b="1">
              <a:solidFill>
                <a:schemeClr val="dk1"/>
              </a:solidFill>
              <a:latin typeface="Calibri"/>
              <a:ea typeface="Calibri"/>
              <a:cs typeface="Calibri"/>
              <a:sym typeface="Calibri"/>
            </a:endParaRPr>
          </a:p>
        </p:txBody>
      </p:sp>
      <p:pic>
        <p:nvPicPr>
          <p:cNvPr id="236" name="Google Shape;236;p46"/>
          <p:cNvPicPr preferRelativeResize="0">
            <a:picLocks noGrp="1"/>
          </p:cNvPicPr>
          <p:nvPr>
            <p:ph type="body" idx="1"/>
          </p:nvPr>
        </p:nvPicPr>
        <p:blipFill rotWithShape="1">
          <a:blip r:embed="rId4">
            <a:alphaModFix/>
          </a:blip>
          <a:srcRect/>
          <a:stretch/>
        </p:blipFill>
        <p:spPr>
          <a:xfrm>
            <a:off x="694969" y="934163"/>
            <a:ext cx="3245400" cy="313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7"/>
          <p:cNvSpPr txBox="1">
            <a:spLocks noGrp="1"/>
          </p:cNvSpPr>
          <p:nvPr>
            <p:ph type="body" idx="1"/>
          </p:nvPr>
        </p:nvSpPr>
        <p:spPr>
          <a:xfrm>
            <a:off x="628650" y="381785"/>
            <a:ext cx="7886700" cy="42510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2100"/>
              <a:buNone/>
            </a:pPr>
            <a:r>
              <a:rPr lang="en-GB" b="1"/>
              <a:t>Study and analysis of OceanNet — Marine internet service for fishermen</a:t>
            </a:r>
            <a:endParaRPr/>
          </a:p>
          <a:p>
            <a:pPr marL="0" lvl="0" indent="0" algn="l" rtl="0">
              <a:lnSpc>
                <a:spcPct val="90000"/>
              </a:lnSpc>
              <a:spcBef>
                <a:spcPts val="800"/>
              </a:spcBef>
              <a:spcAft>
                <a:spcPts val="0"/>
              </a:spcAft>
              <a:buClr>
                <a:schemeClr val="dk1"/>
              </a:buClr>
              <a:buSzPts val="1800"/>
              <a:buNone/>
            </a:pPr>
            <a:r>
              <a:rPr lang="en-GB" sz="1800" b="1">
                <a:latin typeface="Times New Roman"/>
                <a:ea typeface="Times New Roman"/>
                <a:cs typeface="Times New Roman"/>
                <a:sym typeface="Times New Roman"/>
              </a:rPr>
              <a:t>Abstract: </a:t>
            </a:r>
            <a:r>
              <a:rPr lang="en-GB" sz="1800"/>
              <a:t>This paper discusses the variation in received power and transmitted power with respect to change in distance for a given frequency, comparison of channel bandwidth with channel capacity, analysis of signal to noise ratio and its impact on different modulation schemes. This  paper also analyse different antenna types used for the deployment and how the performance is affected due to congestion in the nodes.</a:t>
            </a:r>
            <a:endParaRPr sz="1800" b="1">
              <a:latin typeface="Times New Roman"/>
              <a:ea typeface="Times New Roman"/>
              <a:cs typeface="Times New Roman"/>
              <a:sym typeface="Times New Roman"/>
            </a:endParaRPr>
          </a:p>
          <a:p>
            <a:pPr marL="0" lvl="0" indent="0" algn="l" rtl="0">
              <a:lnSpc>
                <a:spcPct val="90000"/>
              </a:lnSpc>
              <a:spcBef>
                <a:spcPts val="800"/>
              </a:spcBef>
              <a:spcAft>
                <a:spcPts val="0"/>
              </a:spcAft>
              <a:buClr>
                <a:schemeClr val="dk1"/>
              </a:buClr>
              <a:buSzPts val="1800"/>
              <a:buNone/>
            </a:pPr>
            <a:r>
              <a:rPr lang="en-GB" sz="1800" b="1">
                <a:latin typeface="Times New Roman"/>
                <a:ea typeface="Times New Roman"/>
                <a:cs typeface="Times New Roman"/>
                <a:sym typeface="Times New Roman"/>
              </a:rPr>
              <a:t>Conclusion:</a:t>
            </a:r>
            <a:endParaRPr/>
          </a:p>
          <a:p>
            <a:pPr marL="0" lvl="0" indent="0" algn="l" rtl="0">
              <a:lnSpc>
                <a:spcPct val="90000"/>
              </a:lnSpc>
              <a:spcBef>
                <a:spcPts val="800"/>
              </a:spcBef>
              <a:spcAft>
                <a:spcPts val="0"/>
              </a:spcAft>
              <a:buClr>
                <a:schemeClr val="dk1"/>
              </a:buClr>
              <a:buSzPts val="1800"/>
              <a:buNone/>
            </a:pPr>
            <a:r>
              <a:rPr lang="en-GB" sz="1800"/>
              <a:t>It is seen that the received power at a given distance varies as a function of frequency, antenna heights, transmitted power and antenna gain. The obstructions along the propagation path have a great impact on the received signal strength. </a:t>
            </a:r>
            <a:endParaRPr/>
          </a:p>
          <a:p>
            <a:pPr marL="0" lvl="0" indent="0" algn="l" rtl="0">
              <a:lnSpc>
                <a:spcPct val="90000"/>
              </a:lnSpc>
              <a:spcBef>
                <a:spcPts val="800"/>
              </a:spcBef>
              <a:spcAft>
                <a:spcPts val="1600"/>
              </a:spcAft>
              <a:buClr>
                <a:schemeClr val="dk1"/>
              </a:buClr>
              <a:buSzPts val="1800"/>
              <a:buNone/>
            </a:pPr>
            <a:r>
              <a:rPr lang="en-GB" sz="1800" b="1"/>
              <a:t>        (Antenna Type, Frequency, Climatic Conditions, Obstructions)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1552</Words>
  <Application>Microsoft Office PowerPoint</Application>
  <PresentationFormat>On-screen Show (16:9)</PresentationFormat>
  <Paragraphs>140</Paragraphs>
  <Slides>30</Slides>
  <Notes>30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vt:i4>
      </vt:variant>
    </vt:vector>
  </HeadingPairs>
  <TitlesOfParts>
    <vt:vector size="38" baseType="lpstr">
      <vt:lpstr>Calibri</vt:lpstr>
      <vt:lpstr>Times New Roman</vt:lpstr>
      <vt:lpstr>Open Sans</vt:lpstr>
      <vt:lpstr>Georgia</vt:lpstr>
      <vt:lpstr>Arial</vt:lpstr>
      <vt:lpstr>Simple Light</vt:lpstr>
      <vt:lpstr>Simple Light</vt:lpstr>
      <vt:lpstr>Office Theme</vt:lpstr>
      <vt:lpstr>PowerPoint Presentation</vt:lpstr>
      <vt:lpstr>PowerPoint Presentation</vt:lpstr>
      <vt:lpstr>Current System</vt:lpstr>
      <vt:lpstr>Marine Communication</vt:lpstr>
      <vt:lpstr>Disadvantages of Current system</vt:lpstr>
      <vt:lpstr>Problem Statement and Objective</vt:lpstr>
      <vt:lpstr>OceanNet</vt:lpstr>
      <vt:lpstr>PowerPoint Presentation</vt:lpstr>
      <vt:lpstr>PowerPoint Presentation</vt:lpstr>
      <vt:lpstr>PowerPoint Presentation</vt:lpstr>
      <vt:lpstr>PowerPoint Presentation</vt:lpstr>
      <vt:lpstr>Proposed System</vt:lpstr>
      <vt:lpstr>What is VoIP ?</vt:lpstr>
      <vt:lpstr>PowerPoint Presentation</vt:lpstr>
      <vt:lpstr>Network Diagram</vt:lpstr>
      <vt:lpstr>PowerPoint Presentation</vt:lpstr>
      <vt:lpstr>PowerPoint Presentation</vt:lpstr>
      <vt:lpstr>Performance Evaluation of VoIP Server</vt:lpstr>
      <vt:lpstr>PowerPoint Presentation</vt:lpstr>
      <vt:lpstr>Table I shows the summary of call sessions. In stage - 0, which is the idle state, the VoIP server  had handled 14 sessions earlier. In the stage - 1, two parallel sessions were initiated through which  four users were communicating to each other. In the stage - 2 one of the sessions was closed and  the other session was active. In stage - 3 all sessions were closed.</vt:lpstr>
      <vt:lpstr>PowerPoint Presentation</vt:lpstr>
      <vt:lpstr>PowerPoint Presentation</vt:lpstr>
      <vt:lpstr>A python program was developed to monitor the performance of the Raspberry Pi. The program captures the RAM, CPU Utilisation and CPU Frequency of the Raspberry Pi under different stages explained in Table 1. The data generated from this program is stored in a MySQL Database and later retrieved to plot the graph.  </vt:lpstr>
      <vt:lpstr>The test result shows three spikes in CPU Utilisation and CPU of the Raspberry Pi and the CPU Utilisation was 38.5% for Stage 1, 8.5% for stage 2 and 14.7% for stage 3. Rest of the time the CPU Frequency is maintained at 600MHz and the CPU Utilisation was under 1%. From the test results it is seen that the Raspberry Pi is capable of handling multiple calls and the CPU utilisation is normal. </vt:lpstr>
      <vt:lpstr>Standard Latency Ranges of Asterisk Server: Asterisk Open Source</vt:lpstr>
      <vt:lpstr>PowerPoint Presentation</vt:lpstr>
      <vt:lpstr>     Using Cyclic Test Tool:Real-Time</vt:lpstr>
      <vt:lpstr>   Future 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Nadella Harshith</cp:lastModifiedBy>
  <cp:revision>3</cp:revision>
  <dcterms:modified xsi:type="dcterms:W3CDTF">2020-07-23T02:37:09Z</dcterms:modified>
</cp:coreProperties>
</file>